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6" r:id="rId1"/>
  </p:sldMasterIdLst>
  <p:notesMasterIdLst>
    <p:notesMasterId r:id="rId93"/>
  </p:notesMasterIdLst>
  <p:sldIdLst>
    <p:sldId id="256" r:id="rId2"/>
    <p:sldId id="388" r:id="rId3"/>
    <p:sldId id="276" r:id="rId4"/>
    <p:sldId id="282" r:id="rId5"/>
    <p:sldId id="259" r:id="rId6"/>
    <p:sldId id="331" r:id="rId7"/>
    <p:sldId id="290" r:id="rId8"/>
    <p:sldId id="260" r:id="rId9"/>
    <p:sldId id="362" r:id="rId10"/>
    <p:sldId id="365" r:id="rId11"/>
    <p:sldId id="364" r:id="rId12"/>
    <p:sldId id="269" r:id="rId13"/>
    <p:sldId id="278" r:id="rId14"/>
    <p:sldId id="293" r:id="rId15"/>
    <p:sldId id="280" r:id="rId16"/>
    <p:sldId id="289" r:id="rId17"/>
    <p:sldId id="325" r:id="rId18"/>
    <p:sldId id="281" r:id="rId19"/>
    <p:sldId id="292" r:id="rId20"/>
    <p:sldId id="294" r:id="rId21"/>
    <p:sldId id="340" r:id="rId22"/>
    <p:sldId id="335" r:id="rId23"/>
    <p:sldId id="353" r:id="rId24"/>
    <p:sldId id="298" r:id="rId25"/>
    <p:sldId id="342" r:id="rId26"/>
    <p:sldId id="339" r:id="rId27"/>
    <p:sldId id="369" r:id="rId28"/>
    <p:sldId id="344" r:id="rId29"/>
    <p:sldId id="354" r:id="rId30"/>
    <p:sldId id="348" r:id="rId31"/>
    <p:sldId id="350" r:id="rId32"/>
    <p:sldId id="349" r:id="rId33"/>
    <p:sldId id="355" r:id="rId34"/>
    <p:sldId id="352" r:id="rId35"/>
    <p:sldId id="296" r:id="rId36"/>
    <p:sldId id="301" r:id="rId37"/>
    <p:sldId id="347" r:id="rId38"/>
    <p:sldId id="297" r:id="rId39"/>
    <p:sldId id="326" r:id="rId40"/>
    <p:sldId id="327" r:id="rId41"/>
    <p:sldId id="356" r:id="rId42"/>
    <p:sldId id="357" r:id="rId43"/>
    <p:sldId id="358" r:id="rId44"/>
    <p:sldId id="366" r:id="rId45"/>
    <p:sldId id="324" r:id="rId46"/>
    <p:sldId id="305" r:id="rId47"/>
    <p:sldId id="306" r:id="rId48"/>
    <p:sldId id="387" r:id="rId49"/>
    <p:sldId id="307" r:id="rId50"/>
    <p:sldId id="308" r:id="rId51"/>
    <p:sldId id="309" r:id="rId52"/>
    <p:sldId id="310" r:id="rId53"/>
    <p:sldId id="311" r:id="rId54"/>
    <p:sldId id="312" r:id="rId55"/>
    <p:sldId id="318" r:id="rId56"/>
    <p:sldId id="313" r:id="rId57"/>
    <p:sldId id="314" r:id="rId58"/>
    <p:sldId id="319" r:id="rId59"/>
    <p:sldId id="315" r:id="rId60"/>
    <p:sldId id="321" r:id="rId61"/>
    <p:sldId id="320" r:id="rId62"/>
    <p:sldId id="316" r:id="rId63"/>
    <p:sldId id="323" r:id="rId64"/>
    <p:sldId id="286" r:id="rId65"/>
    <p:sldId id="328" r:id="rId66"/>
    <p:sldId id="329" r:id="rId67"/>
    <p:sldId id="370" r:id="rId68"/>
    <p:sldId id="371" r:id="rId69"/>
    <p:sldId id="372" r:id="rId70"/>
    <p:sldId id="373" r:id="rId71"/>
    <p:sldId id="374" r:id="rId72"/>
    <p:sldId id="376" r:id="rId73"/>
    <p:sldId id="377" r:id="rId74"/>
    <p:sldId id="378" r:id="rId75"/>
    <p:sldId id="379" r:id="rId76"/>
    <p:sldId id="380" r:id="rId77"/>
    <p:sldId id="381" r:id="rId78"/>
    <p:sldId id="382" r:id="rId79"/>
    <p:sldId id="384" r:id="rId80"/>
    <p:sldId id="383" r:id="rId81"/>
    <p:sldId id="285" r:id="rId82"/>
    <p:sldId id="330" r:id="rId83"/>
    <p:sldId id="333" r:id="rId84"/>
    <p:sldId id="287" r:id="rId85"/>
    <p:sldId id="334" r:id="rId86"/>
    <p:sldId id="367" r:id="rId87"/>
    <p:sldId id="368" r:id="rId88"/>
    <p:sldId id="386" r:id="rId89"/>
    <p:sldId id="332" r:id="rId90"/>
    <p:sldId id="268" r:id="rId91"/>
    <p:sldId id="279" r:id="rId9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8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01" autoAdjust="0"/>
    <p:restoredTop sz="75423" autoAdjust="0"/>
  </p:normalViewPr>
  <p:slideViewPr>
    <p:cSldViewPr snapToGrid="0">
      <p:cViewPr varScale="1">
        <p:scale>
          <a:sx n="69" d="100"/>
          <a:sy n="69" d="100"/>
        </p:scale>
        <p:origin x="216" y="8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3.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5.svg"/><Relationship Id="rId11" Type="http://schemas.openxmlformats.org/officeDocument/2006/relationships/image" Target="../media/image12.pn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image" Target="../media/image9.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1" Type="http://schemas.openxmlformats.org/officeDocument/2006/relationships/hyperlink" Target="https://medium.com/@_wald0?source=post_page---byline--74aee1006f48---------------------------------------"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3.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5.svg"/><Relationship Id="rId11" Type="http://schemas.openxmlformats.org/officeDocument/2006/relationships/image" Target="../media/image12.pn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image" Target="../media/image9.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1" Type="http://schemas.openxmlformats.org/officeDocument/2006/relationships/hyperlink" Target="https://medium.com/@_wald0?source=post_page---byline--74aee1006f48---------------------------------------"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1E0990-B08E-4E0F-894D-E51ACB511CFB}"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BADB26B-07CE-44CE-B906-A2955149C139}">
      <dgm:prSet/>
      <dgm:spPr/>
      <dgm:t>
        <a:bodyPr/>
        <a:lstStyle/>
        <a:p>
          <a:pPr>
            <a:lnSpc>
              <a:spcPct val="100000"/>
            </a:lnSpc>
          </a:pPr>
          <a:r>
            <a:rPr lang="en-US"/>
            <a:t>Senior Offensive Security Consultant</a:t>
          </a:r>
        </a:p>
      </dgm:t>
    </dgm:pt>
    <dgm:pt modelId="{71635B0F-7AA3-4959-9A91-C7D945D313CA}" type="parTrans" cxnId="{E27C8FCD-C475-456C-AAF0-42EC16012C80}">
      <dgm:prSet/>
      <dgm:spPr/>
      <dgm:t>
        <a:bodyPr/>
        <a:lstStyle/>
        <a:p>
          <a:endParaRPr lang="en-US"/>
        </a:p>
      </dgm:t>
    </dgm:pt>
    <dgm:pt modelId="{D9F0444C-A685-4B5B-B13C-5B5731B080BB}" type="sibTrans" cxnId="{E27C8FCD-C475-456C-AAF0-42EC16012C80}">
      <dgm:prSet/>
      <dgm:spPr/>
      <dgm:t>
        <a:bodyPr/>
        <a:lstStyle/>
        <a:p>
          <a:endParaRPr lang="en-US"/>
        </a:p>
      </dgm:t>
    </dgm:pt>
    <dgm:pt modelId="{9025631F-D2D6-4227-B87E-321F0A1482A2}">
      <dgm:prSet/>
      <dgm:spPr/>
      <dgm:t>
        <a:bodyPr/>
        <a:lstStyle/>
        <a:p>
          <a:pPr>
            <a:lnSpc>
              <a:spcPct val="100000"/>
            </a:lnSpc>
          </a:pPr>
          <a:r>
            <a:rPr lang="en-US"/>
            <a:t>GCPN, OSWE, OSCP, OASP</a:t>
          </a:r>
        </a:p>
      </dgm:t>
    </dgm:pt>
    <dgm:pt modelId="{E1F54486-2DA0-4522-8EB6-19036C7E1F61}" type="parTrans" cxnId="{ACFB357F-8133-4B0F-9A84-B9290F252859}">
      <dgm:prSet/>
      <dgm:spPr/>
      <dgm:t>
        <a:bodyPr/>
        <a:lstStyle/>
        <a:p>
          <a:endParaRPr lang="en-US"/>
        </a:p>
      </dgm:t>
    </dgm:pt>
    <dgm:pt modelId="{E27169CF-EA10-4AE2-A43F-9FE2FA2B6EEB}" type="sibTrans" cxnId="{ACFB357F-8133-4B0F-9A84-B9290F252859}">
      <dgm:prSet/>
      <dgm:spPr/>
      <dgm:t>
        <a:bodyPr/>
        <a:lstStyle/>
        <a:p>
          <a:endParaRPr lang="en-US"/>
        </a:p>
      </dgm:t>
    </dgm:pt>
    <dgm:pt modelId="{7713AEBA-1A82-4C67-861A-F7FFE5159AD9}">
      <dgm:prSet custT="1"/>
      <dgm:spPr/>
      <dgm:t>
        <a:bodyPr/>
        <a:lstStyle/>
        <a:p>
          <a:pPr>
            <a:lnSpc>
              <a:spcPct val="100000"/>
            </a:lnSpc>
          </a:pPr>
          <a:endParaRPr lang="en-US" sz="1200"/>
        </a:p>
      </dgm:t>
    </dgm:pt>
    <dgm:pt modelId="{A644A5FE-0886-45B2-BD3C-D12BD2CAD4C2}" type="parTrans" cxnId="{966B23FF-8C32-437B-BCB4-F95ED9752269}">
      <dgm:prSet/>
      <dgm:spPr/>
      <dgm:t>
        <a:bodyPr/>
        <a:lstStyle/>
        <a:p>
          <a:endParaRPr lang="en-US"/>
        </a:p>
      </dgm:t>
    </dgm:pt>
    <dgm:pt modelId="{901D58FC-C751-4C83-A9BA-D62BFC3E8EF9}" type="sibTrans" cxnId="{966B23FF-8C32-437B-BCB4-F95ED9752269}">
      <dgm:prSet/>
      <dgm:spPr/>
      <dgm:t>
        <a:bodyPr/>
        <a:lstStyle/>
        <a:p>
          <a:endParaRPr lang="en-US"/>
        </a:p>
      </dgm:t>
    </dgm:pt>
    <dgm:pt modelId="{74780766-6A15-5E4F-B8B9-A6110F36DDBE}">
      <dgm:prSet/>
      <dgm:spPr/>
      <dgm:t>
        <a:bodyPr/>
        <a:lstStyle/>
        <a:p>
          <a:pPr>
            <a:lnSpc>
              <a:spcPct val="100000"/>
            </a:lnSpc>
          </a:pPr>
          <a:r>
            <a:rPr lang="en-US"/>
            <a:t>@</a:t>
          </a:r>
          <a:r>
            <a:rPr lang="en-US" b="0" i="0" err="1"/>
            <a:t>GyftosMarios</a:t>
          </a:r>
          <a:endParaRPr lang="en-US"/>
        </a:p>
      </dgm:t>
    </dgm:pt>
    <dgm:pt modelId="{8D52B7A2-7216-9E42-A08D-20B0107C05A0}" type="parTrans" cxnId="{B78AC26A-2F99-9D44-91FF-051CC4C6DF41}">
      <dgm:prSet/>
      <dgm:spPr/>
      <dgm:t>
        <a:bodyPr/>
        <a:lstStyle/>
        <a:p>
          <a:endParaRPr lang="en-US"/>
        </a:p>
      </dgm:t>
    </dgm:pt>
    <dgm:pt modelId="{2AD299A0-EA65-B849-AFE3-3C7025ADCE24}" type="sibTrans" cxnId="{B78AC26A-2F99-9D44-91FF-051CC4C6DF41}">
      <dgm:prSet/>
      <dgm:spPr/>
      <dgm:t>
        <a:bodyPr/>
        <a:lstStyle/>
        <a:p>
          <a:endParaRPr lang="en-US"/>
        </a:p>
      </dgm:t>
    </dgm:pt>
    <dgm:pt modelId="{4E772A4B-ACCF-F148-92D0-B7BEDEE07DED}">
      <dgm:prSet/>
      <dgm:spPr/>
      <dgm:t>
        <a:bodyPr/>
        <a:lstStyle/>
        <a:p>
          <a:pPr>
            <a:lnSpc>
              <a:spcPct val="100000"/>
            </a:lnSpc>
          </a:pPr>
          <a:endParaRPr lang="en-US"/>
        </a:p>
      </dgm:t>
    </dgm:pt>
    <dgm:pt modelId="{6DACE8F3-A4F3-F245-95B5-ADB320847ADE}" type="parTrans" cxnId="{E319417E-064E-AD4D-9320-05B561693571}">
      <dgm:prSet/>
      <dgm:spPr/>
      <dgm:t>
        <a:bodyPr/>
        <a:lstStyle/>
        <a:p>
          <a:endParaRPr lang="en-US"/>
        </a:p>
      </dgm:t>
    </dgm:pt>
    <dgm:pt modelId="{D9FC4690-9E90-0141-800E-59CC28C11B40}" type="sibTrans" cxnId="{E319417E-064E-AD4D-9320-05B561693571}">
      <dgm:prSet/>
      <dgm:spPr/>
      <dgm:t>
        <a:bodyPr/>
        <a:lstStyle/>
        <a:p>
          <a:endParaRPr lang="en-US"/>
        </a:p>
      </dgm:t>
    </dgm:pt>
    <dgm:pt modelId="{7B2CEA29-A1A6-604C-8F4C-7BA9CC68602E}">
      <dgm:prSet/>
      <dgm:spPr/>
      <dgm:t>
        <a:bodyPr/>
        <a:lstStyle/>
        <a:p>
          <a:endParaRPr lang="en-US"/>
        </a:p>
      </dgm:t>
    </dgm:pt>
    <dgm:pt modelId="{08611A34-DB57-9B40-A1BA-C91939FF8EE5}" type="parTrans" cxnId="{7052BD46-2C7E-C144-A396-529834078D11}">
      <dgm:prSet/>
      <dgm:spPr/>
      <dgm:t>
        <a:bodyPr/>
        <a:lstStyle/>
        <a:p>
          <a:endParaRPr lang="en-US"/>
        </a:p>
      </dgm:t>
    </dgm:pt>
    <dgm:pt modelId="{7F871762-9A8A-684C-ABCC-77579A6F8E2A}" type="sibTrans" cxnId="{7052BD46-2C7E-C144-A396-529834078D11}">
      <dgm:prSet/>
      <dgm:spPr/>
      <dgm:t>
        <a:bodyPr/>
        <a:lstStyle/>
        <a:p>
          <a:endParaRPr lang="en-US"/>
        </a:p>
      </dgm:t>
    </dgm:pt>
    <dgm:pt modelId="{BE266E3C-3C7A-44C2-BADB-DF25B3723F27}">
      <dgm:prSet/>
      <dgm:spPr/>
      <dgm:t>
        <a:bodyPr/>
        <a:lstStyle/>
        <a:p>
          <a:pPr>
            <a:lnSpc>
              <a:spcPct val="100000"/>
            </a:lnSpc>
          </a:pPr>
          <a:r>
            <a:rPr lang="en-US"/>
            <a:t>CVE-2019-2432</a:t>
          </a:r>
        </a:p>
        <a:p>
          <a:pPr>
            <a:lnSpc>
              <a:spcPct val="100000"/>
            </a:lnSpc>
          </a:pPr>
          <a:r>
            <a:rPr lang="en-US"/>
            <a:t>CVE-2019-2431</a:t>
          </a:r>
        </a:p>
        <a:p>
          <a:pPr>
            <a:lnSpc>
              <a:spcPct val="100000"/>
            </a:lnSpc>
          </a:pPr>
          <a:r>
            <a:rPr lang="en-US"/>
            <a:t>CVE-2019-2430</a:t>
          </a:r>
        </a:p>
        <a:p>
          <a:pPr>
            <a:lnSpc>
              <a:spcPct val="100000"/>
            </a:lnSpc>
          </a:pPr>
          <a:r>
            <a:rPr lang="en-US"/>
            <a:t>CVE-2018-8607</a:t>
          </a:r>
        </a:p>
      </dgm:t>
    </dgm:pt>
    <dgm:pt modelId="{BC042E5F-4E17-4185-9704-07F39771160C}" type="sibTrans" cxnId="{14960192-168D-4067-99EC-6A53ED405CA1}">
      <dgm:prSet/>
      <dgm:spPr/>
      <dgm:t>
        <a:bodyPr/>
        <a:lstStyle/>
        <a:p>
          <a:endParaRPr lang="en-US"/>
        </a:p>
      </dgm:t>
    </dgm:pt>
    <dgm:pt modelId="{423F2213-2815-4330-806F-ABF8C786A846}" type="parTrans" cxnId="{14960192-168D-4067-99EC-6A53ED405CA1}">
      <dgm:prSet/>
      <dgm:spPr/>
      <dgm:t>
        <a:bodyPr/>
        <a:lstStyle/>
        <a:p>
          <a:endParaRPr lang="en-US"/>
        </a:p>
      </dgm:t>
    </dgm:pt>
    <dgm:pt modelId="{2AF883F5-7635-4C0B-A1E5-E373EC21A408}" type="pres">
      <dgm:prSet presAssocID="{E61E0990-B08E-4E0F-894D-E51ACB511CFB}" presName="root" presStyleCnt="0">
        <dgm:presLayoutVars>
          <dgm:dir/>
          <dgm:resizeHandles val="exact"/>
        </dgm:presLayoutVars>
      </dgm:prSet>
      <dgm:spPr/>
    </dgm:pt>
    <dgm:pt modelId="{9C734802-C2FD-4F57-806C-27FD1C1E5C71}" type="pres">
      <dgm:prSet presAssocID="{2BADB26B-07CE-44CE-B906-A2955149C139}" presName="compNode" presStyleCnt="0"/>
      <dgm:spPr/>
    </dgm:pt>
    <dgm:pt modelId="{07575C06-C837-41DF-AF3B-CC53E55BB31A}" type="pres">
      <dgm:prSet presAssocID="{2BADB26B-07CE-44CE-B906-A2955149C1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User"/>
        </a:ext>
      </dgm:extLst>
    </dgm:pt>
    <dgm:pt modelId="{8CBAF0E6-61E1-4BE7-919D-9CCDCBF6251C}" type="pres">
      <dgm:prSet presAssocID="{2BADB26B-07CE-44CE-B906-A2955149C139}" presName="spaceRect" presStyleCnt="0"/>
      <dgm:spPr/>
    </dgm:pt>
    <dgm:pt modelId="{0F5CB63F-15D2-48F7-8731-D5C598D22769}" type="pres">
      <dgm:prSet presAssocID="{2BADB26B-07CE-44CE-B906-A2955149C139}" presName="textRect" presStyleLbl="revTx" presStyleIdx="0" presStyleCnt="6">
        <dgm:presLayoutVars>
          <dgm:chMax val="1"/>
          <dgm:chPref val="1"/>
        </dgm:presLayoutVars>
      </dgm:prSet>
      <dgm:spPr/>
    </dgm:pt>
    <dgm:pt modelId="{2D2F0859-7828-4316-B6FA-628160183823}" type="pres">
      <dgm:prSet presAssocID="{D9F0444C-A685-4B5B-B13C-5B5731B080BB}" presName="sibTrans" presStyleCnt="0"/>
      <dgm:spPr/>
    </dgm:pt>
    <dgm:pt modelId="{D3D2C623-CCB7-447F-A8D3-2C9C897644EE}" type="pres">
      <dgm:prSet presAssocID="{9025631F-D2D6-4227-B87E-321F0A1482A2}" presName="compNode" presStyleCnt="0"/>
      <dgm:spPr/>
    </dgm:pt>
    <dgm:pt modelId="{C1335C37-0680-4DDC-A3E3-4E529EF8FFD8}" type="pres">
      <dgm:prSet presAssocID="{9025631F-D2D6-4227-B87E-321F0A1482A2}"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Diploma with solid fill"/>
        </a:ext>
      </dgm:extLst>
    </dgm:pt>
    <dgm:pt modelId="{4E2D6EDB-B921-40F0-870E-C8BE5CB62A48}" type="pres">
      <dgm:prSet presAssocID="{9025631F-D2D6-4227-B87E-321F0A1482A2}" presName="spaceRect" presStyleCnt="0"/>
      <dgm:spPr/>
    </dgm:pt>
    <dgm:pt modelId="{D21CE58E-390B-46DC-9941-257F5CC37D13}" type="pres">
      <dgm:prSet presAssocID="{9025631F-D2D6-4227-B87E-321F0A1482A2}" presName="textRect" presStyleLbl="revTx" presStyleIdx="1" presStyleCnt="6">
        <dgm:presLayoutVars>
          <dgm:chMax val="1"/>
          <dgm:chPref val="1"/>
        </dgm:presLayoutVars>
      </dgm:prSet>
      <dgm:spPr/>
    </dgm:pt>
    <dgm:pt modelId="{219F2C98-A28D-4E75-8A5F-DA846D22FD14}" type="pres">
      <dgm:prSet presAssocID="{E27169CF-EA10-4AE2-A43F-9FE2FA2B6EEB}" presName="sibTrans" presStyleCnt="0"/>
      <dgm:spPr/>
    </dgm:pt>
    <dgm:pt modelId="{091D12DE-C3DA-4AC9-8AB9-CF01981769E7}" type="pres">
      <dgm:prSet presAssocID="{BE266E3C-3C7A-44C2-BADB-DF25B3723F27}" presName="compNode" presStyleCnt="0"/>
      <dgm:spPr/>
    </dgm:pt>
    <dgm:pt modelId="{E30C5109-3815-4EF7-BB1B-9F033C023863}" type="pres">
      <dgm:prSet presAssocID="{BE266E3C-3C7A-44C2-BADB-DF25B3723F27}"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glow rad="127000">
            <a:schemeClr val="bg2"/>
          </a:glow>
          <a:outerShdw blurRad="50800" dist="50800" dir="5400000" algn="ctr" rotWithShape="0">
            <a:schemeClr val="bg2"/>
          </a:outerShdw>
        </a:effectLst>
      </dgm:spPr>
    </dgm:pt>
    <dgm:pt modelId="{E9983AC5-9D9A-4D4A-AE32-12348B56B750}" type="pres">
      <dgm:prSet presAssocID="{BE266E3C-3C7A-44C2-BADB-DF25B3723F27}" presName="spaceRect" presStyleCnt="0"/>
      <dgm:spPr/>
    </dgm:pt>
    <dgm:pt modelId="{D89D03EC-04E7-4F95-BB85-9F4BDA1295FD}" type="pres">
      <dgm:prSet presAssocID="{BE266E3C-3C7A-44C2-BADB-DF25B3723F27}" presName="textRect" presStyleLbl="revTx" presStyleIdx="2" presStyleCnt="6">
        <dgm:presLayoutVars>
          <dgm:chMax val="1"/>
          <dgm:chPref val="1"/>
        </dgm:presLayoutVars>
      </dgm:prSet>
      <dgm:spPr/>
    </dgm:pt>
    <dgm:pt modelId="{CC58D9C9-AC7E-4712-9302-2668DCA7122E}" type="pres">
      <dgm:prSet presAssocID="{BC042E5F-4E17-4185-9704-07F39771160C}" presName="sibTrans" presStyleCnt="0"/>
      <dgm:spPr/>
    </dgm:pt>
    <dgm:pt modelId="{E299F441-6BB9-0241-AE4F-CFEF49BBC0A7}" type="pres">
      <dgm:prSet presAssocID="{74780766-6A15-5E4F-B8B9-A6110F36DDBE}" presName="compNode" presStyleCnt="0"/>
      <dgm:spPr/>
    </dgm:pt>
    <dgm:pt modelId="{A393C120-0368-1641-AB85-273A882481CC}" type="pres">
      <dgm:prSet presAssocID="{74780766-6A15-5E4F-B8B9-A6110F36DDBE}" presName="iconRect" presStyleLbl="node1" presStyleIdx="3" presStyleCnt="6" custLinFactNeighborX="-9232"/>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Badge Follow with solid fill"/>
        </a:ext>
      </dgm:extLst>
    </dgm:pt>
    <dgm:pt modelId="{B48AD90E-1879-654B-8FC3-C517C87807DB}" type="pres">
      <dgm:prSet presAssocID="{74780766-6A15-5E4F-B8B9-A6110F36DDBE}" presName="spaceRect" presStyleCnt="0"/>
      <dgm:spPr/>
    </dgm:pt>
    <dgm:pt modelId="{57E2297D-5C32-CE4D-9555-10578CFFDBC3}" type="pres">
      <dgm:prSet presAssocID="{74780766-6A15-5E4F-B8B9-A6110F36DDBE}" presName="textRect" presStyleLbl="revTx" presStyleIdx="3" presStyleCnt="6" custScaleY="99294" custLinFactNeighborX="-285" custLinFactNeighborY="-3764">
        <dgm:presLayoutVars>
          <dgm:chMax val="1"/>
          <dgm:chPref val="1"/>
        </dgm:presLayoutVars>
      </dgm:prSet>
      <dgm:spPr/>
    </dgm:pt>
    <dgm:pt modelId="{CB540BF4-64C8-CB40-B66A-0C3253DEBF31}" type="pres">
      <dgm:prSet presAssocID="{2AD299A0-EA65-B849-AFE3-3C7025ADCE24}" presName="sibTrans" presStyleCnt="0"/>
      <dgm:spPr/>
    </dgm:pt>
    <dgm:pt modelId="{5B252DCF-245F-9F4B-B570-4716471A7898}" type="pres">
      <dgm:prSet presAssocID="{4E772A4B-ACCF-F148-92D0-B7BEDEE07DED}" presName="compNode" presStyleCnt="0"/>
      <dgm:spPr/>
    </dgm:pt>
    <dgm:pt modelId="{A64FEE2C-AA3D-EE49-A5BF-A01701463ED5}" type="pres">
      <dgm:prSet presAssocID="{4E772A4B-ACCF-F148-92D0-B7BEDEE07DED}" presName="iconRect" presStyleLbl="node1" presStyleIdx="4" presStyleCnt="6"/>
      <dgm:spPr>
        <a:noFill/>
      </dgm:spPr>
    </dgm:pt>
    <dgm:pt modelId="{B006B4A2-337E-1F4A-8C37-D2AE8EA34BB9}" type="pres">
      <dgm:prSet presAssocID="{4E772A4B-ACCF-F148-92D0-B7BEDEE07DED}" presName="spaceRect" presStyleCnt="0"/>
      <dgm:spPr/>
    </dgm:pt>
    <dgm:pt modelId="{5BF80763-DD7E-BF47-9646-C8FE9EE5F540}" type="pres">
      <dgm:prSet presAssocID="{4E772A4B-ACCF-F148-92D0-B7BEDEE07DED}" presName="textRect" presStyleLbl="revTx" presStyleIdx="4" presStyleCnt="6">
        <dgm:presLayoutVars>
          <dgm:chMax val="1"/>
          <dgm:chPref val="1"/>
        </dgm:presLayoutVars>
      </dgm:prSet>
      <dgm:spPr/>
    </dgm:pt>
    <dgm:pt modelId="{EF417EE7-628B-A84E-A69E-DE2CF390FD60}" type="pres">
      <dgm:prSet presAssocID="{D9FC4690-9E90-0141-800E-59CC28C11B40}" presName="sibTrans" presStyleCnt="0"/>
      <dgm:spPr/>
    </dgm:pt>
    <dgm:pt modelId="{D8FCD205-7AA2-4ED0-A48A-149FB47B0CF6}" type="pres">
      <dgm:prSet presAssocID="{7713AEBA-1A82-4C67-861A-F7FFE5159AD9}" presName="compNode" presStyleCnt="0"/>
      <dgm:spPr/>
    </dgm:pt>
    <dgm:pt modelId="{BD490A34-EFA8-4D40-AB73-A8830D311A10}" type="pres">
      <dgm:prSet presAssocID="{7713AEBA-1A82-4C67-861A-F7FFE5159AD9}" presName="iconRect" presStyleLbl="node1" presStyleIdx="5" presStyleCnt="6"/>
      <dgm:spPr>
        <a:noFill/>
        <a:ln>
          <a:noFill/>
        </a:ln>
        <a:effectLst>
          <a:glow rad="127000">
            <a:schemeClr val="bg2"/>
          </a:glow>
          <a:outerShdw blurRad="50800" dist="50800" dir="5400000" algn="ctr" rotWithShape="0">
            <a:schemeClr val="bg2"/>
          </a:outerShdw>
        </a:effectLst>
      </dgm:spPr>
    </dgm:pt>
    <dgm:pt modelId="{F907790D-8260-4ECD-A837-F61714875C6C}" type="pres">
      <dgm:prSet presAssocID="{7713AEBA-1A82-4C67-861A-F7FFE5159AD9}" presName="spaceRect" presStyleCnt="0"/>
      <dgm:spPr/>
    </dgm:pt>
    <dgm:pt modelId="{AB9C92E6-AF5C-4772-BB64-B7C29E628FC1}" type="pres">
      <dgm:prSet presAssocID="{7713AEBA-1A82-4C67-861A-F7FFE5159AD9}" presName="textRect" presStyleLbl="revTx" presStyleIdx="5" presStyleCnt="6" custScaleX="127161" custScaleY="128273" custLinFactNeighborX="-3099" custLinFactNeighborY="3168">
        <dgm:presLayoutVars>
          <dgm:chMax val="1"/>
          <dgm:chPref val="1"/>
        </dgm:presLayoutVars>
      </dgm:prSet>
      <dgm:spPr/>
    </dgm:pt>
  </dgm:ptLst>
  <dgm:cxnLst>
    <dgm:cxn modelId="{63F7B919-F1DF-1D43-8712-BD43D585AB9E}" type="presOf" srcId="{2BADB26B-07CE-44CE-B906-A2955149C139}" destId="{0F5CB63F-15D2-48F7-8731-D5C598D22769}" srcOrd="0" destOrd="0" presId="urn:microsoft.com/office/officeart/2018/2/layout/IconLabelList"/>
    <dgm:cxn modelId="{7052BD46-2C7E-C144-A396-529834078D11}" srcId="{4E772A4B-ACCF-F148-92D0-B7BEDEE07DED}" destId="{7B2CEA29-A1A6-604C-8F4C-7BA9CC68602E}" srcOrd="0" destOrd="0" parTransId="{08611A34-DB57-9B40-A1BA-C91939FF8EE5}" sibTransId="{7F871762-9A8A-684C-ABCC-77579A6F8E2A}"/>
    <dgm:cxn modelId="{B78AC26A-2F99-9D44-91FF-051CC4C6DF41}" srcId="{E61E0990-B08E-4E0F-894D-E51ACB511CFB}" destId="{74780766-6A15-5E4F-B8B9-A6110F36DDBE}" srcOrd="3" destOrd="0" parTransId="{8D52B7A2-7216-9E42-A08D-20B0107C05A0}" sibTransId="{2AD299A0-EA65-B849-AFE3-3C7025ADCE24}"/>
    <dgm:cxn modelId="{E319417E-064E-AD4D-9320-05B561693571}" srcId="{E61E0990-B08E-4E0F-894D-E51ACB511CFB}" destId="{4E772A4B-ACCF-F148-92D0-B7BEDEE07DED}" srcOrd="4" destOrd="0" parTransId="{6DACE8F3-A4F3-F245-95B5-ADB320847ADE}" sibTransId="{D9FC4690-9E90-0141-800E-59CC28C11B40}"/>
    <dgm:cxn modelId="{ACFB357F-8133-4B0F-9A84-B9290F252859}" srcId="{E61E0990-B08E-4E0F-894D-E51ACB511CFB}" destId="{9025631F-D2D6-4227-B87E-321F0A1482A2}" srcOrd="1" destOrd="0" parTransId="{E1F54486-2DA0-4522-8EB6-19036C7E1F61}" sibTransId="{E27169CF-EA10-4AE2-A43F-9FE2FA2B6EEB}"/>
    <dgm:cxn modelId="{D9E37D8C-CE3F-7941-80CC-A136E85A9396}" type="presOf" srcId="{BE266E3C-3C7A-44C2-BADB-DF25B3723F27}" destId="{D89D03EC-04E7-4F95-BB85-9F4BDA1295FD}" srcOrd="0" destOrd="0" presId="urn:microsoft.com/office/officeart/2018/2/layout/IconLabelList"/>
    <dgm:cxn modelId="{14960192-168D-4067-99EC-6A53ED405CA1}" srcId="{E61E0990-B08E-4E0F-894D-E51ACB511CFB}" destId="{BE266E3C-3C7A-44C2-BADB-DF25B3723F27}" srcOrd="2" destOrd="0" parTransId="{423F2213-2815-4330-806F-ABF8C786A846}" sibTransId="{BC042E5F-4E17-4185-9704-07F39771160C}"/>
    <dgm:cxn modelId="{89DAE9A0-6ADB-4018-86E2-15E7547523DC}" type="presOf" srcId="{E61E0990-B08E-4E0F-894D-E51ACB511CFB}" destId="{2AF883F5-7635-4C0B-A1E5-E373EC21A408}" srcOrd="0" destOrd="0" presId="urn:microsoft.com/office/officeart/2018/2/layout/IconLabelList"/>
    <dgm:cxn modelId="{B8FFF0A5-98DD-764B-B101-A5EC7F8EE6C0}" type="presOf" srcId="{4E772A4B-ACCF-F148-92D0-B7BEDEE07DED}" destId="{5BF80763-DD7E-BF47-9646-C8FE9EE5F540}" srcOrd="0" destOrd="0" presId="urn:microsoft.com/office/officeart/2018/2/layout/IconLabelList"/>
    <dgm:cxn modelId="{B41319B9-9AB9-EE4D-8424-C0812E17F31D}" type="presOf" srcId="{74780766-6A15-5E4F-B8B9-A6110F36DDBE}" destId="{57E2297D-5C32-CE4D-9555-10578CFFDBC3}" srcOrd="0" destOrd="0" presId="urn:microsoft.com/office/officeart/2018/2/layout/IconLabelList"/>
    <dgm:cxn modelId="{E27C8FCD-C475-456C-AAF0-42EC16012C80}" srcId="{E61E0990-B08E-4E0F-894D-E51ACB511CFB}" destId="{2BADB26B-07CE-44CE-B906-A2955149C139}" srcOrd="0" destOrd="0" parTransId="{71635B0F-7AA3-4959-9A91-C7D945D313CA}" sibTransId="{D9F0444C-A685-4B5B-B13C-5B5731B080BB}"/>
    <dgm:cxn modelId="{0E361EE6-BFF5-684C-8D36-D1B7060E51EB}" type="presOf" srcId="{7713AEBA-1A82-4C67-861A-F7FFE5159AD9}" destId="{AB9C92E6-AF5C-4772-BB64-B7C29E628FC1}" srcOrd="0" destOrd="0" presId="urn:microsoft.com/office/officeart/2018/2/layout/IconLabelList"/>
    <dgm:cxn modelId="{0B9F5CF8-4A75-D84B-A1DE-2F8F2EED2B13}" type="presOf" srcId="{9025631F-D2D6-4227-B87E-321F0A1482A2}" destId="{D21CE58E-390B-46DC-9941-257F5CC37D13}" srcOrd="0" destOrd="0" presId="urn:microsoft.com/office/officeart/2018/2/layout/IconLabelList"/>
    <dgm:cxn modelId="{966B23FF-8C32-437B-BCB4-F95ED9752269}" srcId="{E61E0990-B08E-4E0F-894D-E51ACB511CFB}" destId="{7713AEBA-1A82-4C67-861A-F7FFE5159AD9}" srcOrd="5" destOrd="0" parTransId="{A644A5FE-0886-45B2-BD3C-D12BD2CAD4C2}" sibTransId="{901D58FC-C751-4C83-A9BA-D62BFC3E8EF9}"/>
    <dgm:cxn modelId="{8FE2CC08-1D26-7B4E-93D6-7D2F50A57BA3}" type="presParOf" srcId="{2AF883F5-7635-4C0B-A1E5-E373EC21A408}" destId="{9C734802-C2FD-4F57-806C-27FD1C1E5C71}" srcOrd="0" destOrd="0" presId="urn:microsoft.com/office/officeart/2018/2/layout/IconLabelList"/>
    <dgm:cxn modelId="{6E5DA453-14B8-0447-87B9-8C34C90ED463}" type="presParOf" srcId="{9C734802-C2FD-4F57-806C-27FD1C1E5C71}" destId="{07575C06-C837-41DF-AF3B-CC53E55BB31A}" srcOrd="0" destOrd="0" presId="urn:microsoft.com/office/officeart/2018/2/layout/IconLabelList"/>
    <dgm:cxn modelId="{B6016DE5-BA1E-2444-92E8-BFFBB0427B5E}" type="presParOf" srcId="{9C734802-C2FD-4F57-806C-27FD1C1E5C71}" destId="{8CBAF0E6-61E1-4BE7-919D-9CCDCBF6251C}" srcOrd="1" destOrd="0" presId="urn:microsoft.com/office/officeart/2018/2/layout/IconLabelList"/>
    <dgm:cxn modelId="{ED5A9F22-F30B-0A4C-85EF-21D9F3BE2EBD}" type="presParOf" srcId="{9C734802-C2FD-4F57-806C-27FD1C1E5C71}" destId="{0F5CB63F-15D2-48F7-8731-D5C598D22769}" srcOrd="2" destOrd="0" presId="urn:microsoft.com/office/officeart/2018/2/layout/IconLabelList"/>
    <dgm:cxn modelId="{506602F3-76B3-064F-9976-3FFD59892DEF}" type="presParOf" srcId="{2AF883F5-7635-4C0B-A1E5-E373EC21A408}" destId="{2D2F0859-7828-4316-B6FA-628160183823}" srcOrd="1" destOrd="0" presId="urn:microsoft.com/office/officeart/2018/2/layout/IconLabelList"/>
    <dgm:cxn modelId="{87C91EC8-4CAA-FA4E-89C4-C2DEE2A5260A}" type="presParOf" srcId="{2AF883F5-7635-4C0B-A1E5-E373EC21A408}" destId="{D3D2C623-CCB7-447F-A8D3-2C9C897644EE}" srcOrd="2" destOrd="0" presId="urn:microsoft.com/office/officeart/2018/2/layout/IconLabelList"/>
    <dgm:cxn modelId="{8B4AE06D-5136-2345-A64E-BCE7E446935E}" type="presParOf" srcId="{D3D2C623-CCB7-447F-A8D3-2C9C897644EE}" destId="{C1335C37-0680-4DDC-A3E3-4E529EF8FFD8}" srcOrd="0" destOrd="0" presId="urn:microsoft.com/office/officeart/2018/2/layout/IconLabelList"/>
    <dgm:cxn modelId="{DA750D86-D08A-E949-9FF1-F8081872CC8B}" type="presParOf" srcId="{D3D2C623-CCB7-447F-A8D3-2C9C897644EE}" destId="{4E2D6EDB-B921-40F0-870E-C8BE5CB62A48}" srcOrd="1" destOrd="0" presId="urn:microsoft.com/office/officeart/2018/2/layout/IconLabelList"/>
    <dgm:cxn modelId="{8CD3361B-B34C-BD41-83E9-3BF9ADF7D866}" type="presParOf" srcId="{D3D2C623-CCB7-447F-A8D3-2C9C897644EE}" destId="{D21CE58E-390B-46DC-9941-257F5CC37D13}" srcOrd="2" destOrd="0" presId="urn:microsoft.com/office/officeart/2018/2/layout/IconLabelList"/>
    <dgm:cxn modelId="{9804F32D-1411-BF45-9200-296402D10DCA}" type="presParOf" srcId="{2AF883F5-7635-4C0B-A1E5-E373EC21A408}" destId="{219F2C98-A28D-4E75-8A5F-DA846D22FD14}" srcOrd="3" destOrd="0" presId="urn:microsoft.com/office/officeart/2018/2/layout/IconLabelList"/>
    <dgm:cxn modelId="{519E224D-F020-6240-AEFA-2D1B8BCCF1F9}" type="presParOf" srcId="{2AF883F5-7635-4C0B-A1E5-E373EC21A408}" destId="{091D12DE-C3DA-4AC9-8AB9-CF01981769E7}" srcOrd="4" destOrd="0" presId="urn:microsoft.com/office/officeart/2018/2/layout/IconLabelList"/>
    <dgm:cxn modelId="{066FC0FF-2324-FE4E-8674-24F14EDF7C46}" type="presParOf" srcId="{091D12DE-C3DA-4AC9-8AB9-CF01981769E7}" destId="{E30C5109-3815-4EF7-BB1B-9F033C023863}" srcOrd="0" destOrd="0" presId="urn:microsoft.com/office/officeart/2018/2/layout/IconLabelList"/>
    <dgm:cxn modelId="{C43164AE-FDA7-D74C-8F1A-58B3957D034F}" type="presParOf" srcId="{091D12DE-C3DA-4AC9-8AB9-CF01981769E7}" destId="{E9983AC5-9D9A-4D4A-AE32-12348B56B750}" srcOrd="1" destOrd="0" presId="urn:microsoft.com/office/officeart/2018/2/layout/IconLabelList"/>
    <dgm:cxn modelId="{70035496-7CEB-2344-9D7F-4FC08D855192}" type="presParOf" srcId="{091D12DE-C3DA-4AC9-8AB9-CF01981769E7}" destId="{D89D03EC-04E7-4F95-BB85-9F4BDA1295FD}" srcOrd="2" destOrd="0" presId="urn:microsoft.com/office/officeart/2018/2/layout/IconLabelList"/>
    <dgm:cxn modelId="{861805C2-9636-0649-B45A-CDBE2DC74357}" type="presParOf" srcId="{2AF883F5-7635-4C0B-A1E5-E373EC21A408}" destId="{CC58D9C9-AC7E-4712-9302-2668DCA7122E}" srcOrd="5" destOrd="0" presId="urn:microsoft.com/office/officeart/2018/2/layout/IconLabelList"/>
    <dgm:cxn modelId="{DC0B1DBD-23C1-114A-98F3-8E5FDE9EDE9D}" type="presParOf" srcId="{2AF883F5-7635-4C0B-A1E5-E373EC21A408}" destId="{E299F441-6BB9-0241-AE4F-CFEF49BBC0A7}" srcOrd="6" destOrd="0" presId="urn:microsoft.com/office/officeart/2018/2/layout/IconLabelList"/>
    <dgm:cxn modelId="{6463E699-4191-FF45-8A90-F97208E399C0}" type="presParOf" srcId="{E299F441-6BB9-0241-AE4F-CFEF49BBC0A7}" destId="{A393C120-0368-1641-AB85-273A882481CC}" srcOrd="0" destOrd="0" presId="urn:microsoft.com/office/officeart/2018/2/layout/IconLabelList"/>
    <dgm:cxn modelId="{13B212AB-A257-7A4C-BC90-6A9A9BE516B8}" type="presParOf" srcId="{E299F441-6BB9-0241-AE4F-CFEF49BBC0A7}" destId="{B48AD90E-1879-654B-8FC3-C517C87807DB}" srcOrd="1" destOrd="0" presId="urn:microsoft.com/office/officeart/2018/2/layout/IconLabelList"/>
    <dgm:cxn modelId="{AA178CB9-0125-C240-AADD-AC8AF50472E2}" type="presParOf" srcId="{E299F441-6BB9-0241-AE4F-CFEF49BBC0A7}" destId="{57E2297D-5C32-CE4D-9555-10578CFFDBC3}" srcOrd="2" destOrd="0" presId="urn:microsoft.com/office/officeart/2018/2/layout/IconLabelList"/>
    <dgm:cxn modelId="{8FBCB252-7024-C846-B16E-1897E30C8857}" type="presParOf" srcId="{2AF883F5-7635-4C0B-A1E5-E373EC21A408}" destId="{CB540BF4-64C8-CB40-B66A-0C3253DEBF31}" srcOrd="7" destOrd="0" presId="urn:microsoft.com/office/officeart/2018/2/layout/IconLabelList"/>
    <dgm:cxn modelId="{75D58E27-1FE8-994F-BA62-A060478A45BA}" type="presParOf" srcId="{2AF883F5-7635-4C0B-A1E5-E373EC21A408}" destId="{5B252DCF-245F-9F4B-B570-4716471A7898}" srcOrd="8" destOrd="0" presId="urn:microsoft.com/office/officeart/2018/2/layout/IconLabelList"/>
    <dgm:cxn modelId="{72E0E95F-184E-994F-9AFF-BFD655F31ED4}" type="presParOf" srcId="{5B252DCF-245F-9F4B-B570-4716471A7898}" destId="{A64FEE2C-AA3D-EE49-A5BF-A01701463ED5}" srcOrd="0" destOrd="0" presId="urn:microsoft.com/office/officeart/2018/2/layout/IconLabelList"/>
    <dgm:cxn modelId="{BE3320F0-741C-3D4C-81AB-6B709F3619FC}" type="presParOf" srcId="{5B252DCF-245F-9F4B-B570-4716471A7898}" destId="{B006B4A2-337E-1F4A-8C37-D2AE8EA34BB9}" srcOrd="1" destOrd="0" presId="urn:microsoft.com/office/officeart/2018/2/layout/IconLabelList"/>
    <dgm:cxn modelId="{7174A632-B0B6-444A-A7C3-7B6761D72DB6}" type="presParOf" srcId="{5B252DCF-245F-9F4B-B570-4716471A7898}" destId="{5BF80763-DD7E-BF47-9646-C8FE9EE5F540}" srcOrd="2" destOrd="0" presId="urn:microsoft.com/office/officeart/2018/2/layout/IconLabelList"/>
    <dgm:cxn modelId="{970CCB17-C6FA-3443-ACD4-1CFA0A261A57}" type="presParOf" srcId="{2AF883F5-7635-4C0B-A1E5-E373EC21A408}" destId="{EF417EE7-628B-A84E-A69E-DE2CF390FD60}" srcOrd="9" destOrd="0" presId="urn:microsoft.com/office/officeart/2018/2/layout/IconLabelList"/>
    <dgm:cxn modelId="{B0ED29DA-9076-8E48-B904-C6D52723E966}" type="presParOf" srcId="{2AF883F5-7635-4C0B-A1E5-E373EC21A408}" destId="{D8FCD205-7AA2-4ED0-A48A-149FB47B0CF6}" srcOrd="10" destOrd="0" presId="urn:microsoft.com/office/officeart/2018/2/layout/IconLabelList"/>
    <dgm:cxn modelId="{F82954AB-A1F7-FF46-AF17-EE2BA20FE9CD}" type="presParOf" srcId="{D8FCD205-7AA2-4ED0-A48A-149FB47B0CF6}" destId="{BD490A34-EFA8-4D40-AB73-A8830D311A10}" srcOrd="0" destOrd="0" presId="urn:microsoft.com/office/officeart/2018/2/layout/IconLabelList"/>
    <dgm:cxn modelId="{AB754858-99DA-AA46-9E48-A351DC7613B2}" type="presParOf" srcId="{D8FCD205-7AA2-4ED0-A48A-149FB47B0CF6}" destId="{F907790D-8260-4ECD-A837-F61714875C6C}" srcOrd="1" destOrd="0" presId="urn:microsoft.com/office/officeart/2018/2/layout/IconLabelList"/>
    <dgm:cxn modelId="{30A7A2EE-3143-D94E-A7CD-4D9242FE3FFD}" type="presParOf" srcId="{D8FCD205-7AA2-4ED0-A48A-149FB47B0CF6}" destId="{AB9C92E6-AF5C-4772-BB64-B7C29E628FC1}" srcOrd="2" destOrd="0" presId="urn:microsoft.com/office/officeart/2018/2/layout/IconLabelList"/>
  </dgm:cxnLst>
  <dgm:bg>
    <a:noFill/>
    <a:effectLst>
      <a:glow rad="127000">
        <a:srgbClr val="00B0F0"/>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1E0990-B08E-4E0F-894D-E51ACB511CFB}"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2BADB26B-07CE-44CE-B906-A2955149C139}">
      <dgm:prSet/>
      <dgm:spPr/>
      <dgm:t>
        <a:bodyPr/>
        <a:lstStyle/>
        <a:p>
          <a:pPr>
            <a:lnSpc>
              <a:spcPct val="100000"/>
            </a:lnSpc>
          </a:pPr>
          <a:r>
            <a:rPr lang="en-US"/>
            <a:t>Senior Offensive Security Consultant</a:t>
          </a:r>
        </a:p>
      </dgm:t>
    </dgm:pt>
    <dgm:pt modelId="{71635B0F-7AA3-4959-9A91-C7D945D313CA}" type="parTrans" cxnId="{E27C8FCD-C475-456C-AAF0-42EC16012C80}">
      <dgm:prSet/>
      <dgm:spPr/>
      <dgm:t>
        <a:bodyPr/>
        <a:lstStyle/>
        <a:p>
          <a:endParaRPr lang="en-US"/>
        </a:p>
      </dgm:t>
    </dgm:pt>
    <dgm:pt modelId="{D9F0444C-A685-4B5B-B13C-5B5731B080BB}" type="sibTrans" cxnId="{E27C8FCD-C475-456C-AAF0-42EC16012C80}">
      <dgm:prSet/>
      <dgm:spPr/>
      <dgm:t>
        <a:bodyPr/>
        <a:lstStyle/>
        <a:p>
          <a:endParaRPr lang="en-US"/>
        </a:p>
      </dgm:t>
    </dgm:pt>
    <dgm:pt modelId="{9025631F-D2D6-4227-B87E-321F0A1482A2}">
      <dgm:prSet/>
      <dgm:spPr/>
      <dgm:t>
        <a:bodyPr/>
        <a:lstStyle/>
        <a:p>
          <a:pPr>
            <a:lnSpc>
              <a:spcPct val="100000"/>
            </a:lnSpc>
          </a:pPr>
          <a:r>
            <a:rPr lang="en-US"/>
            <a:t>OSCE3, OSCP, OSWP, CRTL, CRTO, OASP</a:t>
          </a:r>
        </a:p>
      </dgm:t>
    </dgm:pt>
    <dgm:pt modelId="{E1F54486-2DA0-4522-8EB6-19036C7E1F61}" type="parTrans" cxnId="{ACFB357F-8133-4B0F-9A84-B9290F252859}">
      <dgm:prSet/>
      <dgm:spPr/>
      <dgm:t>
        <a:bodyPr/>
        <a:lstStyle/>
        <a:p>
          <a:endParaRPr lang="en-US"/>
        </a:p>
      </dgm:t>
    </dgm:pt>
    <dgm:pt modelId="{E27169CF-EA10-4AE2-A43F-9FE2FA2B6EEB}" type="sibTrans" cxnId="{ACFB357F-8133-4B0F-9A84-B9290F252859}">
      <dgm:prSet/>
      <dgm:spPr/>
      <dgm:t>
        <a:bodyPr/>
        <a:lstStyle/>
        <a:p>
          <a:endParaRPr lang="en-US"/>
        </a:p>
      </dgm:t>
    </dgm:pt>
    <dgm:pt modelId="{BE266E3C-3C7A-44C2-BADB-DF25B3723F27}">
      <dgm:prSet/>
      <dgm:spPr/>
      <dgm:t>
        <a:bodyPr/>
        <a:lstStyle/>
        <a:p>
          <a:pPr>
            <a:lnSpc>
              <a:spcPct val="100000"/>
            </a:lnSpc>
          </a:pPr>
          <a:r>
            <a:rPr lang="en-US" err="1"/>
            <a:t>iCAST</a:t>
          </a:r>
          <a:r>
            <a:rPr lang="en-US"/>
            <a:t>/TIBER-EU TLPT Experienced</a:t>
          </a:r>
        </a:p>
      </dgm:t>
    </dgm:pt>
    <dgm:pt modelId="{423F2213-2815-4330-806F-ABF8C786A846}" type="parTrans" cxnId="{14960192-168D-4067-99EC-6A53ED405CA1}">
      <dgm:prSet/>
      <dgm:spPr/>
      <dgm:t>
        <a:bodyPr/>
        <a:lstStyle/>
        <a:p>
          <a:endParaRPr lang="en-US"/>
        </a:p>
      </dgm:t>
    </dgm:pt>
    <dgm:pt modelId="{BC042E5F-4E17-4185-9704-07F39771160C}" type="sibTrans" cxnId="{14960192-168D-4067-99EC-6A53ED405CA1}">
      <dgm:prSet/>
      <dgm:spPr/>
      <dgm:t>
        <a:bodyPr/>
        <a:lstStyle/>
        <a:p>
          <a:endParaRPr lang="en-US"/>
        </a:p>
      </dgm:t>
    </dgm:pt>
    <dgm:pt modelId="{7713AEBA-1A82-4C67-861A-F7FFE5159AD9}">
      <dgm:prSet/>
      <dgm:spPr/>
      <dgm:t>
        <a:bodyPr/>
        <a:lstStyle/>
        <a:p>
          <a:pPr>
            <a:lnSpc>
              <a:spcPct val="100000"/>
            </a:lnSpc>
          </a:pPr>
          <a:r>
            <a:rPr lang="en-US"/>
            <a:t>CFP</a:t>
          </a:r>
          <a:r>
            <a:rPr lang="en-US" baseline="0"/>
            <a:t> MEMBER @</a:t>
          </a:r>
          <a:r>
            <a:rPr lang="en-US" baseline="0" err="1"/>
            <a:t>TheOffensiveX</a:t>
          </a:r>
          <a:endParaRPr lang="en-US"/>
        </a:p>
      </dgm:t>
    </dgm:pt>
    <dgm:pt modelId="{A644A5FE-0886-45B2-BD3C-D12BD2CAD4C2}" type="parTrans" cxnId="{966B23FF-8C32-437B-BCB4-F95ED9752269}">
      <dgm:prSet/>
      <dgm:spPr/>
      <dgm:t>
        <a:bodyPr/>
        <a:lstStyle/>
        <a:p>
          <a:endParaRPr lang="en-US"/>
        </a:p>
      </dgm:t>
    </dgm:pt>
    <dgm:pt modelId="{901D58FC-C751-4C83-A9BA-D62BFC3E8EF9}" type="sibTrans" cxnId="{966B23FF-8C32-437B-BCB4-F95ED9752269}">
      <dgm:prSet/>
      <dgm:spPr/>
      <dgm:t>
        <a:bodyPr/>
        <a:lstStyle/>
        <a:p>
          <a:endParaRPr lang="en-US"/>
        </a:p>
      </dgm:t>
    </dgm:pt>
    <dgm:pt modelId="{74780766-6A15-5E4F-B8B9-A6110F36DDBE}">
      <dgm:prSet/>
      <dgm:spPr/>
      <dgm:t>
        <a:bodyPr/>
        <a:lstStyle/>
        <a:p>
          <a:pPr>
            <a:lnSpc>
              <a:spcPct val="100000"/>
            </a:lnSpc>
          </a:pPr>
          <a:r>
            <a:rPr lang="en-US"/>
            <a:t>@</a:t>
          </a:r>
          <a:r>
            <a:rPr lang="en-US" err="1"/>
            <a:t>nickvourd</a:t>
          </a:r>
          <a:endParaRPr lang="en-US"/>
        </a:p>
      </dgm:t>
    </dgm:pt>
    <dgm:pt modelId="{8D52B7A2-7216-9E42-A08D-20B0107C05A0}" type="parTrans" cxnId="{B78AC26A-2F99-9D44-91FF-051CC4C6DF41}">
      <dgm:prSet/>
      <dgm:spPr/>
      <dgm:t>
        <a:bodyPr/>
        <a:lstStyle/>
        <a:p>
          <a:endParaRPr lang="en-US"/>
        </a:p>
      </dgm:t>
    </dgm:pt>
    <dgm:pt modelId="{2AD299A0-EA65-B849-AFE3-3C7025ADCE24}" type="sibTrans" cxnId="{B78AC26A-2F99-9D44-91FF-051CC4C6DF41}">
      <dgm:prSet/>
      <dgm:spPr/>
      <dgm:t>
        <a:bodyPr/>
        <a:lstStyle/>
        <a:p>
          <a:endParaRPr lang="en-US"/>
        </a:p>
      </dgm:t>
    </dgm:pt>
    <dgm:pt modelId="{4E772A4B-ACCF-F148-92D0-B7BEDEE07DED}">
      <dgm:prSet/>
      <dgm:spPr/>
      <dgm:t>
        <a:bodyPr/>
        <a:lstStyle/>
        <a:p>
          <a:pPr>
            <a:lnSpc>
              <a:spcPct val="100000"/>
            </a:lnSpc>
          </a:pPr>
          <a:endParaRPr lang="en-US"/>
        </a:p>
      </dgm:t>
    </dgm:pt>
    <dgm:pt modelId="{6DACE8F3-A4F3-F245-95B5-ADB320847ADE}" type="parTrans" cxnId="{E319417E-064E-AD4D-9320-05B561693571}">
      <dgm:prSet/>
      <dgm:spPr/>
      <dgm:t>
        <a:bodyPr/>
        <a:lstStyle/>
        <a:p>
          <a:endParaRPr lang="en-US"/>
        </a:p>
      </dgm:t>
    </dgm:pt>
    <dgm:pt modelId="{D9FC4690-9E90-0141-800E-59CC28C11B40}" type="sibTrans" cxnId="{E319417E-064E-AD4D-9320-05B561693571}">
      <dgm:prSet/>
      <dgm:spPr/>
      <dgm:t>
        <a:bodyPr/>
        <a:lstStyle/>
        <a:p>
          <a:endParaRPr lang="en-US"/>
        </a:p>
      </dgm:t>
    </dgm:pt>
    <dgm:pt modelId="{7B2CEA29-A1A6-604C-8F4C-7BA9CC68602E}">
      <dgm:prSet/>
      <dgm:spPr/>
      <dgm:t>
        <a:bodyPr/>
        <a:lstStyle/>
        <a:p>
          <a:endParaRPr lang="en-US"/>
        </a:p>
      </dgm:t>
    </dgm:pt>
    <dgm:pt modelId="{08611A34-DB57-9B40-A1BA-C91939FF8EE5}" type="parTrans" cxnId="{7052BD46-2C7E-C144-A396-529834078D11}">
      <dgm:prSet/>
      <dgm:spPr/>
      <dgm:t>
        <a:bodyPr/>
        <a:lstStyle/>
        <a:p>
          <a:endParaRPr lang="en-US"/>
        </a:p>
      </dgm:t>
    </dgm:pt>
    <dgm:pt modelId="{7F871762-9A8A-684C-ABCC-77579A6F8E2A}" type="sibTrans" cxnId="{7052BD46-2C7E-C144-A396-529834078D11}">
      <dgm:prSet/>
      <dgm:spPr/>
      <dgm:t>
        <a:bodyPr/>
        <a:lstStyle/>
        <a:p>
          <a:endParaRPr lang="en-US"/>
        </a:p>
      </dgm:t>
    </dgm:pt>
    <dgm:pt modelId="{2AF883F5-7635-4C0B-A1E5-E373EC21A408}" type="pres">
      <dgm:prSet presAssocID="{E61E0990-B08E-4E0F-894D-E51ACB511CFB}" presName="root" presStyleCnt="0">
        <dgm:presLayoutVars>
          <dgm:dir/>
          <dgm:resizeHandles val="exact"/>
        </dgm:presLayoutVars>
      </dgm:prSet>
      <dgm:spPr/>
    </dgm:pt>
    <dgm:pt modelId="{9C734802-C2FD-4F57-806C-27FD1C1E5C71}" type="pres">
      <dgm:prSet presAssocID="{2BADB26B-07CE-44CE-B906-A2955149C139}" presName="compNode" presStyleCnt="0"/>
      <dgm:spPr/>
    </dgm:pt>
    <dgm:pt modelId="{07575C06-C837-41DF-AF3B-CC53E55BB31A}" type="pres">
      <dgm:prSet presAssocID="{2BADB26B-07CE-44CE-B906-A2955149C13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User"/>
        </a:ext>
      </dgm:extLst>
    </dgm:pt>
    <dgm:pt modelId="{8CBAF0E6-61E1-4BE7-919D-9CCDCBF6251C}" type="pres">
      <dgm:prSet presAssocID="{2BADB26B-07CE-44CE-B906-A2955149C139}" presName="spaceRect" presStyleCnt="0"/>
      <dgm:spPr/>
    </dgm:pt>
    <dgm:pt modelId="{0F5CB63F-15D2-48F7-8731-D5C598D22769}" type="pres">
      <dgm:prSet presAssocID="{2BADB26B-07CE-44CE-B906-A2955149C139}" presName="textRect" presStyleLbl="revTx" presStyleIdx="0" presStyleCnt="6">
        <dgm:presLayoutVars>
          <dgm:chMax val="1"/>
          <dgm:chPref val="1"/>
        </dgm:presLayoutVars>
      </dgm:prSet>
      <dgm:spPr/>
    </dgm:pt>
    <dgm:pt modelId="{2D2F0859-7828-4316-B6FA-628160183823}" type="pres">
      <dgm:prSet presAssocID="{D9F0444C-A685-4B5B-B13C-5B5731B080BB}" presName="sibTrans" presStyleCnt="0"/>
      <dgm:spPr/>
    </dgm:pt>
    <dgm:pt modelId="{D3D2C623-CCB7-447F-A8D3-2C9C897644EE}" type="pres">
      <dgm:prSet presAssocID="{9025631F-D2D6-4227-B87E-321F0A1482A2}" presName="compNode" presStyleCnt="0"/>
      <dgm:spPr/>
    </dgm:pt>
    <dgm:pt modelId="{C1335C37-0680-4DDC-A3E3-4E529EF8FFD8}" type="pres">
      <dgm:prSet presAssocID="{9025631F-D2D6-4227-B87E-321F0A1482A2}"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Diploma with solid fill"/>
        </a:ext>
      </dgm:extLst>
    </dgm:pt>
    <dgm:pt modelId="{4E2D6EDB-B921-40F0-870E-C8BE5CB62A48}" type="pres">
      <dgm:prSet presAssocID="{9025631F-D2D6-4227-B87E-321F0A1482A2}" presName="spaceRect" presStyleCnt="0"/>
      <dgm:spPr/>
    </dgm:pt>
    <dgm:pt modelId="{D21CE58E-390B-46DC-9941-257F5CC37D13}" type="pres">
      <dgm:prSet presAssocID="{9025631F-D2D6-4227-B87E-321F0A1482A2}" presName="textRect" presStyleLbl="revTx" presStyleIdx="1" presStyleCnt="6">
        <dgm:presLayoutVars>
          <dgm:chMax val="1"/>
          <dgm:chPref val="1"/>
        </dgm:presLayoutVars>
      </dgm:prSet>
      <dgm:spPr/>
    </dgm:pt>
    <dgm:pt modelId="{219F2C98-A28D-4E75-8A5F-DA846D22FD14}" type="pres">
      <dgm:prSet presAssocID="{E27169CF-EA10-4AE2-A43F-9FE2FA2B6EEB}" presName="sibTrans" presStyleCnt="0"/>
      <dgm:spPr/>
    </dgm:pt>
    <dgm:pt modelId="{5B252DCF-245F-9F4B-B570-4716471A7898}" type="pres">
      <dgm:prSet presAssocID="{4E772A4B-ACCF-F148-92D0-B7BEDEE07DED}" presName="compNode" presStyleCnt="0"/>
      <dgm:spPr/>
    </dgm:pt>
    <dgm:pt modelId="{A64FEE2C-AA3D-EE49-A5BF-A01701463ED5}" type="pres">
      <dgm:prSet presAssocID="{4E772A4B-ACCF-F148-92D0-B7BEDEE07DED}" presName="iconRect" presStyleLbl="node1" presStyleIdx="2" presStyleCnt="6" custLinFactNeighborX="-11613" custLinFactNeighborY="1160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solidFill>
            <a:srgbClr val="FFFF00">
              <a:alpha val="0"/>
            </a:srgbClr>
          </a:solid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Shirt with solid fill"/>
        </a:ext>
      </dgm:extLst>
    </dgm:pt>
    <dgm:pt modelId="{B006B4A2-337E-1F4A-8C37-D2AE8EA34BB9}" type="pres">
      <dgm:prSet presAssocID="{4E772A4B-ACCF-F148-92D0-B7BEDEE07DED}" presName="spaceRect" presStyleCnt="0"/>
      <dgm:spPr/>
    </dgm:pt>
    <dgm:pt modelId="{5BF80763-DD7E-BF47-9646-C8FE9EE5F540}" type="pres">
      <dgm:prSet presAssocID="{4E772A4B-ACCF-F148-92D0-B7BEDEE07DED}" presName="textRect" presStyleLbl="revTx" presStyleIdx="2" presStyleCnt="6">
        <dgm:presLayoutVars>
          <dgm:chMax val="1"/>
          <dgm:chPref val="1"/>
        </dgm:presLayoutVars>
      </dgm:prSet>
      <dgm:spPr/>
    </dgm:pt>
    <dgm:pt modelId="{EF417EE7-628B-A84E-A69E-DE2CF390FD60}" type="pres">
      <dgm:prSet presAssocID="{D9FC4690-9E90-0141-800E-59CC28C11B40}" presName="sibTrans" presStyleCnt="0"/>
      <dgm:spPr/>
    </dgm:pt>
    <dgm:pt modelId="{091D12DE-C3DA-4AC9-8AB9-CF01981769E7}" type="pres">
      <dgm:prSet presAssocID="{BE266E3C-3C7A-44C2-BADB-DF25B3723F27}" presName="compNode" presStyleCnt="0"/>
      <dgm:spPr/>
    </dgm:pt>
    <dgm:pt modelId="{E30C5109-3815-4EF7-BB1B-9F033C023863}" type="pres">
      <dgm:prSet presAssocID="{BE266E3C-3C7A-44C2-BADB-DF25B3723F27}"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Alien Face with solid fill"/>
        </a:ext>
      </dgm:extLst>
    </dgm:pt>
    <dgm:pt modelId="{E9983AC5-9D9A-4D4A-AE32-12348B56B750}" type="pres">
      <dgm:prSet presAssocID="{BE266E3C-3C7A-44C2-BADB-DF25B3723F27}" presName="spaceRect" presStyleCnt="0"/>
      <dgm:spPr/>
    </dgm:pt>
    <dgm:pt modelId="{D89D03EC-04E7-4F95-BB85-9F4BDA1295FD}" type="pres">
      <dgm:prSet presAssocID="{BE266E3C-3C7A-44C2-BADB-DF25B3723F27}" presName="textRect" presStyleLbl="revTx" presStyleIdx="3" presStyleCnt="6">
        <dgm:presLayoutVars>
          <dgm:chMax val="1"/>
          <dgm:chPref val="1"/>
        </dgm:presLayoutVars>
      </dgm:prSet>
      <dgm:spPr/>
    </dgm:pt>
    <dgm:pt modelId="{CC58D9C9-AC7E-4712-9302-2668DCA7122E}" type="pres">
      <dgm:prSet presAssocID="{BC042E5F-4E17-4185-9704-07F39771160C}" presName="sibTrans" presStyleCnt="0"/>
      <dgm:spPr/>
    </dgm:pt>
    <dgm:pt modelId="{D8FCD205-7AA2-4ED0-A48A-149FB47B0CF6}" type="pres">
      <dgm:prSet presAssocID="{7713AEBA-1A82-4C67-861A-F7FFE5159AD9}" presName="compNode" presStyleCnt="0"/>
      <dgm:spPr/>
    </dgm:pt>
    <dgm:pt modelId="{BD490A34-EFA8-4D40-AB73-A8830D311A10}" type="pres">
      <dgm:prSet presAssocID="{7713AEBA-1A82-4C67-861A-F7FFE5159AD9}"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Heart with solid fill"/>
        </a:ext>
      </dgm:extLst>
    </dgm:pt>
    <dgm:pt modelId="{F907790D-8260-4ECD-A837-F61714875C6C}" type="pres">
      <dgm:prSet presAssocID="{7713AEBA-1A82-4C67-861A-F7FFE5159AD9}" presName="spaceRect" presStyleCnt="0"/>
      <dgm:spPr/>
    </dgm:pt>
    <dgm:pt modelId="{AB9C92E6-AF5C-4772-BB64-B7C29E628FC1}" type="pres">
      <dgm:prSet presAssocID="{7713AEBA-1A82-4C67-861A-F7FFE5159AD9}" presName="textRect" presStyleLbl="revTx" presStyleIdx="4" presStyleCnt="6" custLinFactNeighborX="-3099" custLinFactNeighborY="3168">
        <dgm:presLayoutVars>
          <dgm:chMax val="1"/>
          <dgm:chPref val="1"/>
        </dgm:presLayoutVars>
      </dgm:prSet>
      <dgm:spPr/>
    </dgm:pt>
    <dgm:pt modelId="{9151F58B-82D9-B541-B0CE-5FA65E4C84D8}" type="pres">
      <dgm:prSet presAssocID="{901D58FC-C751-4C83-A9BA-D62BFC3E8EF9}" presName="sibTrans" presStyleCnt="0"/>
      <dgm:spPr/>
    </dgm:pt>
    <dgm:pt modelId="{E299F441-6BB9-0241-AE4F-CFEF49BBC0A7}" type="pres">
      <dgm:prSet presAssocID="{74780766-6A15-5E4F-B8B9-A6110F36DDBE}" presName="compNode" presStyleCnt="0"/>
      <dgm:spPr/>
    </dgm:pt>
    <dgm:pt modelId="{A393C120-0368-1641-AB85-273A882481CC}" type="pres">
      <dgm:prSet presAssocID="{74780766-6A15-5E4F-B8B9-A6110F36DDBE}"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effectLst>
          <a:glow rad="127000">
            <a:schemeClr val="bg2"/>
          </a:glow>
          <a:outerShdw blurRad="50800" dist="50800" dir="5400000" algn="ctr" rotWithShape="0">
            <a:schemeClr val="bg2"/>
          </a:outerShdw>
        </a:effectLst>
      </dgm:spPr>
      <dgm:extLst>
        <a:ext uri="{E40237B7-FDA0-4F09-8148-C483321AD2D9}">
          <dgm14:cNvPr xmlns:dgm14="http://schemas.microsoft.com/office/drawing/2010/diagram" id="0" name="" descr="Badge Follow with solid fill"/>
        </a:ext>
      </dgm:extLst>
    </dgm:pt>
    <dgm:pt modelId="{B48AD90E-1879-654B-8FC3-C517C87807DB}" type="pres">
      <dgm:prSet presAssocID="{74780766-6A15-5E4F-B8B9-A6110F36DDBE}" presName="spaceRect" presStyleCnt="0"/>
      <dgm:spPr/>
    </dgm:pt>
    <dgm:pt modelId="{57E2297D-5C32-CE4D-9555-10578CFFDBC3}" type="pres">
      <dgm:prSet presAssocID="{74780766-6A15-5E4F-B8B9-A6110F36DDBE}" presName="textRect" presStyleLbl="revTx" presStyleIdx="5" presStyleCnt="6" custScaleY="99294" custLinFactNeighborX="-1559" custLinFactNeighborY="-3070">
        <dgm:presLayoutVars>
          <dgm:chMax val="1"/>
          <dgm:chPref val="1"/>
        </dgm:presLayoutVars>
      </dgm:prSet>
      <dgm:spPr/>
    </dgm:pt>
  </dgm:ptLst>
  <dgm:cxnLst>
    <dgm:cxn modelId="{6B8BE63D-ADDE-D241-B99B-9F1C4D06431A}" type="presOf" srcId="{4E772A4B-ACCF-F148-92D0-B7BEDEE07DED}" destId="{5BF80763-DD7E-BF47-9646-C8FE9EE5F540}" srcOrd="0" destOrd="0" presId="urn:microsoft.com/office/officeart/2018/2/layout/IconLabelList"/>
    <dgm:cxn modelId="{7052BD46-2C7E-C144-A396-529834078D11}" srcId="{4E772A4B-ACCF-F148-92D0-B7BEDEE07DED}" destId="{7B2CEA29-A1A6-604C-8F4C-7BA9CC68602E}" srcOrd="0" destOrd="0" parTransId="{08611A34-DB57-9B40-A1BA-C91939FF8EE5}" sibTransId="{7F871762-9A8A-684C-ABCC-77579A6F8E2A}"/>
    <dgm:cxn modelId="{70B38256-713C-496A-A5C5-3932119D8A68}" type="presOf" srcId="{2BADB26B-07CE-44CE-B906-A2955149C139}" destId="{0F5CB63F-15D2-48F7-8731-D5C598D22769}" srcOrd="0" destOrd="0" presId="urn:microsoft.com/office/officeart/2018/2/layout/IconLabelList"/>
    <dgm:cxn modelId="{B78AC26A-2F99-9D44-91FF-051CC4C6DF41}" srcId="{E61E0990-B08E-4E0F-894D-E51ACB511CFB}" destId="{74780766-6A15-5E4F-B8B9-A6110F36DDBE}" srcOrd="5" destOrd="0" parTransId="{8D52B7A2-7216-9E42-A08D-20B0107C05A0}" sibTransId="{2AD299A0-EA65-B849-AFE3-3C7025ADCE24}"/>
    <dgm:cxn modelId="{E319417E-064E-AD4D-9320-05B561693571}" srcId="{E61E0990-B08E-4E0F-894D-E51ACB511CFB}" destId="{4E772A4B-ACCF-F148-92D0-B7BEDEE07DED}" srcOrd="2" destOrd="0" parTransId="{6DACE8F3-A4F3-F245-95B5-ADB320847ADE}" sibTransId="{D9FC4690-9E90-0141-800E-59CC28C11B40}"/>
    <dgm:cxn modelId="{ACFB357F-8133-4B0F-9A84-B9290F252859}" srcId="{E61E0990-B08E-4E0F-894D-E51ACB511CFB}" destId="{9025631F-D2D6-4227-B87E-321F0A1482A2}" srcOrd="1" destOrd="0" parTransId="{E1F54486-2DA0-4522-8EB6-19036C7E1F61}" sibTransId="{E27169CF-EA10-4AE2-A43F-9FE2FA2B6EEB}"/>
    <dgm:cxn modelId="{14960192-168D-4067-99EC-6A53ED405CA1}" srcId="{E61E0990-B08E-4E0F-894D-E51ACB511CFB}" destId="{BE266E3C-3C7A-44C2-BADB-DF25B3723F27}" srcOrd="3" destOrd="0" parTransId="{423F2213-2815-4330-806F-ABF8C786A846}" sibTransId="{BC042E5F-4E17-4185-9704-07F39771160C}"/>
    <dgm:cxn modelId="{89DAE9A0-6ADB-4018-86E2-15E7547523DC}" type="presOf" srcId="{E61E0990-B08E-4E0F-894D-E51ACB511CFB}" destId="{2AF883F5-7635-4C0B-A1E5-E373EC21A408}" srcOrd="0" destOrd="0" presId="urn:microsoft.com/office/officeart/2018/2/layout/IconLabelList"/>
    <dgm:cxn modelId="{AEB3EDAC-48D1-3749-9C06-160B1A79C3FE}" type="presOf" srcId="{74780766-6A15-5E4F-B8B9-A6110F36DDBE}" destId="{57E2297D-5C32-CE4D-9555-10578CFFDBC3}" srcOrd="0" destOrd="0" presId="urn:microsoft.com/office/officeart/2018/2/layout/IconLabelList"/>
    <dgm:cxn modelId="{5C4C5CBD-A544-49D1-AE49-A0CE1FCB59DA}" type="presOf" srcId="{BE266E3C-3C7A-44C2-BADB-DF25B3723F27}" destId="{D89D03EC-04E7-4F95-BB85-9F4BDA1295FD}" srcOrd="0" destOrd="0" presId="urn:microsoft.com/office/officeart/2018/2/layout/IconLabelList"/>
    <dgm:cxn modelId="{E27C8FCD-C475-456C-AAF0-42EC16012C80}" srcId="{E61E0990-B08E-4E0F-894D-E51ACB511CFB}" destId="{2BADB26B-07CE-44CE-B906-A2955149C139}" srcOrd="0" destOrd="0" parTransId="{71635B0F-7AA3-4959-9A91-C7D945D313CA}" sibTransId="{D9F0444C-A685-4B5B-B13C-5B5731B080BB}"/>
    <dgm:cxn modelId="{BAC316D1-A196-4570-BCC2-D09A8D2E465E}" type="presOf" srcId="{7713AEBA-1A82-4C67-861A-F7FFE5159AD9}" destId="{AB9C92E6-AF5C-4772-BB64-B7C29E628FC1}" srcOrd="0" destOrd="0" presId="urn:microsoft.com/office/officeart/2018/2/layout/IconLabelList"/>
    <dgm:cxn modelId="{D5165AEC-EE48-4A29-A67F-1C80078B9669}" type="presOf" srcId="{9025631F-D2D6-4227-B87E-321F0A1482A2}" destId="{D21CE58E-390B-46DC-9941-257F5CC37D13}" srcOrd="0" destOrd="0" presId="urn:microsoft.com/office/officeart/2018/2/layout/IconLabelList"/>
    <dgm:cxn modelId="{966B23FF-8C32-437B-BCB4-F95ED9752269}" srcId="{E61E0990-B08E-4E0F-894D-E51ACB511CFB}" destId="{7713AEBA-1A82-4C67-861A-F7FFE5159AD9}" srcOrd="4" destOrd="0" parTransId="{A644A5FE-0886-45B2-BD3C-D12BD2CAD4C2}" sibTransId="{901D58FC-C751-4C83-A9BA-D62BFC3E8EF9}"/>
    <dgm:cxn modelId="{D4205B0F-B359-4DEB-99AD-A70E6589E89C}" type="presParOf" srcId="{2AF883F5-7635-4C0B-A1E5-E373EC21A408}" destId="{9C734802-C2FD-4F57-806C-27FD1C1E5C71}" srcOrd="0" destOrd="0" presId="urn:microsoft.com/office/officeart/2018/2/layout/IconLabelList"/>
    <dgm:cxn modelId="{DF91E0B7-A986-404E-9F05-98DA485BA3E7}" type="presParOf" srcId="{9C734802-C2FD-4F57-806C-27FD1C1E5C71}" destId="{07575C06-C837-41DF-AF3B-CC53E55BB31A}" srcOrd="0" destOrd="0" presId="urn:microsoft.com/office/officeart/2018/2/layout/IconLabelList"/>
    <dgm:cxn modelId="{2C790FE9-BE22-433C-8825-B251ACC0304C}" type="presParOf" srcId="{9C734802-C2FD-4F57-806C-27FD1C1E5C71}" destId="{8CBAF0E6-61E1-4BE7-919D-9CCDCBF6251C}" srcOrd="1" destOrd="0" presId="urn:microsoft.com/office/officeart/2018/2/layout/IconLabelList"/>
    <dgm:cxn modelId="{30385640-32E2-4D16-8E15-01BB77A2DF5B}" type="presParOf" srcId="{9C734802-C2FD-4F57-806C-27FD1C1E5C71}" destId="{0F5CB63F-15D2-48F7-8731-D5C598D22769}" srcOrd="2" destOrd="0" presId="urn:microsoft.com/office/officeart/2018/2/layout/IconLabelList"/>
    <dgm:cxn modelId="{FF1C0D8B-6C26-497B-BB32-F55B1B0311E5}" type="presParOf" srcId="{2AF883F5-7635-4C0B-A1E5-E373EC21A408}" destId="{2D2F0859-7828-4316-B6FA-628160183823}" srcOrd="1" destOrd="0" presId="urn:microsoft.com/office/officeart/2018/2/layout/IconLabelList"/>
    <dgm:cxn modelId="{F836B782-1B85-4D3C-A1D7-25A820EEC7D8}" type="presParOf" srcId="{2AF883F5-7635-4C0B-A1E5-E373EC21A408}" destId="{D3D2C623-CCB7-447F-A8D3-2C9C897644EE}" srcOrd="2" destOrd="0" presId="urn:microsoft.com/office/officeart/2018/2/layout/IconLabelList"/>
    <dgm:cxn modelId="{3E9C1B5A-47C7-4257-9652-150904BEA133}" type="presParOf" srcId="{D3D2C623-CCB7-447F-A8D3-2C9C897644EE}" destId="{C1335C37-0680-4DDC-A3E3-4E529EF8FFD8}" srcOrd="0" destOrd="0" presId="urn:microsoft.com/office/officeart/2018/2/layout/IconLabelList"/>
    <dgm:cxn modelId="{B2375F2F-5E08-4921-9558-9DCE223DBC4C}" type="presParOf" srcId="{D3D2C623-CCB7-447F-A8D3-2C9C897644EE}" destId="{4E2D6EDB-B921-40F0-870E-C8BE5CB62A48}" srcOrd="1" destOrd="0" presId="urn:microsoft.com/office/officeart/2018/2/layout/IconLabelList"/>
    <dgm:cxn modelId="{F8407AF0-9B9B-4798-94A1-DD3D10470E7A}" type="presParOf" srcId="{D3D2C623-CCB7-447F-A8D3-2C9C897644EE}" destId="{D21CE58E-390B-46DC-9941-257F5CC37D13}" srcOrd="2" destOrd="0" presId="urn:microsoft.com/office/officeart/2018/2/layout/IconLabelList"/>
    <dgm:cxn modelId="{16089D33-2530-41D6-BD0E-903596519791}" type="presParOf" srcId="{2AF883F5-7635-4C0B-A1E5-E373EC21A408}" destId="{219F2C98-A28D-4E75-8A5F-DA846D22FD14}" srcOrd="3" destOrd="0" presId="urn:microsoft.com/office/officeart/2018/2/layout/IconLabelList"/>
    <dgm:cxn modelId="{DC4F44E7-7372-9549-8F61-3BBBB2BF7E5A}" type="presParOf" srcId="{2AF883F5-7635-4C0B-A1E5-E373EC21A408}" destId="{5B252DCF-245F-9F4B-B570-4716471A7898}" srcOrd="4" destOrd="0" presId="urn:microsoft.com/office/officeart/2018/2/layout/IconLabelList"/>
    <dgm:cxn modelId="{04CF8D41-E8BD-9C47-8B56-D864AB79D273}" type="presParOf" srcId="{5B252DCF-245F-9F4B-B570-4716471A7898}" destId="{A64FEE2C-AA3D-EE49-A5BF-A01701463ED5}" srcOrd="0" destOrd="0" presId="urn:microsoft.com/office/officeart/2018/2/layout/IconLabelList"/>
    <dgm:cxn modelId="{BD1EEBDE-D1B4-CA46-B00D-EAEBCD27498C}" type="presParOf" srcId="{5B252DCF-245F-9F4B-B570-4716471A7898}" destId="{B006B4A2-337E-1F4A-8C37-D2AE8EA34BB9}" srcOrd="1" destOrd="0" presId="urn:microsoft.com/office/officeart/2018/2/layout/IconLabelList"/>
    <dgm:cxn modelId="{6660D5A3-A4FB-A545-B740-49D5FB845613}" type="presParOf" srcId="{5B252DCF-245F-9F4B-B570-4716471A7898}" destId="{5BF80763-DD7E-BF47-9646-C8FE9EE5F540}" srcOrd="2" destOrd="0" presId="urn:microsoft.com/office/officeart/2018/2/layout/IconLabelList"/>
    <dgm:cxn modelId="{CE56912E-D8E4-674F-A40E-C64178CD3528}" type="presParOf" srcId="{2AF883F5-7635-4C0B-A1E5-E373EC21A408}" destId="{EF417EE7-628B-A84E-A69E-DE2CF390FD60}" srcOrd="5" destOrd="0" presId="urn:microsoft.com/office/officeart/2018/2/layout/IconLabelList"/>
    <dgm:cxn modelId="{16F68AC5-E64C-410B-B74B-86FA1AA41339}" type="presParOf" srcId="{2AF883F5-7635-4C0B-A1E5-E373EC21A408}" destId="{091D12DE-C3DA-4AC9-8AB9-CF01981769E7}" srcOrd="6" destOrd="0" presId="urn:microsoft.com/office/officeart/2018/2/layout/IconLabelList"/>
    <dgm:cxn modelId="{2D1FB4EF-8A18-4F54-8832-A5135958D7A6}" type="presParOf" srcId="{091D12DE-C3DA-4AC9-8AB9-CF01981769E7}" destId="{E30C5109-3815-4EF7-BB1B-9F033C023863}" srcOrd="0" destOrd="0" presId="urn:microsoft.com/office/officeart/2018/2/layout/IconLabelList"/>
    <dgm:cxn modelId="{C68FADDE-81ED-4711-8557-2ADB9F3A4DA1}" type="presParOf" srcId="{091D12DE-C3DA-4AC9-8AB9-CF01981769E7}" destId="{E9983AC5-9D9A-4D4A-AE32-12348B56B750}" srcOrd="1" destOrd="0" presId="urn:microsoft.com/office/officeart/2018/2/layout/IconLabelList"/>
    <dgm:cxn modelId="{FC340AD7-CAF1-424E-8AC2-24A318F9428A}" type="presParOf" srcId="{091D12DE-C3DA-4AC9-8AB9-CF01981769E7}" destId="{D89D03EC-04E7-4F95-BB85-9F4BDA1295FD}" srcOrd="2" destOrd="0" presId="urn:microsoft.com/office/officeart/2018/2/layout/IconLabelList"/>
    <dgm:cxn modelId="{FD486162-33AF-480E-A35B-11BF4FD152F0}" type="presParOf" srcId="{2AF883F5-7635-4C0B-A1E5-E373EC21A408}" destId="{CC58D9C9-AC7E-4712-9302-2668DCA7122E}" srcOrd="7" destOrd="0" presId="urn:microsoft.com/office/officeart/2018/2/layout/IconLabelList"/>
    <dgm:cxn modelId="{58229D80-10CC-448A-A1D3-54950217FFBF}" type="presParOf" srcId="{2AF883F5-7635-4C0B-A1E5-E373EC21A408}" destId="{D8FCD205-7AA2-4ED0-A48A-149FB47B0CF6}" srcOrd="8" destOrd="0" presId="urn:microsoft.com/office/officeart/2018/2/layout/IconLabelList"/>
    <dgm:cxn modelId="{F1D47388-083C-45C0-B7FF-E3FC8C73833F}" type="presParOf" srcId="{D8FCD205-7AA2-4ED0-A48A-149FB47B0CF6}" destId="{BD490A34-EFA8-4D40-AB73-A8830D311A10}" srcOrd="0" destOrd="0" presId="urn:microsoft.com/office/officeart/2018/2/layout/IconLabelList"/>
    <dgm:cxn modelId="{94FE2716-6E10-4BD7-87B3-01671EA415B6}" type="presParOf" srcId="{D8FCD205-7AA2-4ED0-A48A-149FB47B0CF6}" destId="{F907790D-8260-4ECD-A837-F61714875C6C}" srcOrd="1" destOrd="0" presId="urn:microsoft.com/office/officeart/2018/2/layout/IconLabelList"/>
    <dgm:cxn modelId="{9F87D7AA-0794-47F1-8515-5C1BC1BCC19A}" type="presParOf" srcId="{D8FCD205-7AA2-4ED0-A48A-149FB47B0CF6}" destId="{AB9C92E6-AF5C-4772-BB64-B7C29E628FC1}" srcOrd="2" destOrd="0" presId="urn:microsoft.com/office/officeart/2018/2/layout/IconLabelList"/>
    <dgm:cxn modelId="{C4C5C6D7-F616-A64A-974A-0CD64B2BAA99}" type="presParOf" srcId="{2AF883F5-7635-4C0B-A1E5-E373EC21A408}" destId="{9151F58B-82D9-B541-B0CE-5FA65E4C84D8}" srcOrd="9" destOrd="0" presId="urn:microsoft.com/office/officeart/2018/2/layout/IconLabelList"/>
    <dgm:cxn modelId="{334E027B-F582-3049-A460-2525A08D1D4D}" type="presParOf" srcId="{2AF883F5-7635-4C0B-A1E5-E373EC21A408}" destId="{E299F441-6BB9-0241-AE4F-CFEF49BBC0A7}" srcOrd="10" destOrd="0" presId="urn:microsoft.com/office/officeart/2018/2/layout/IconLabelList"/>
    <dgm:cxn modelId="{C063ECFB-6E2C-0148-8566-94A2F8840217}" type="presParOf" srcId="{E299F441-6BB9-0241-AE4F-CFEF49BBC0A7}" destId="{A393C120-0368-1641-AB85-273A882481CC}" srcOrd="0" destOrd="0" presId="urn:microsoft.com/office/officeart/2018/2/layout/IconLabelList"/>
    <dgm:cxn modelId="{E204E883-A2EB-B84C-9E10-0353EBD7244B}" type="presParOf" srcId="{E299F441-6BB9-0241-AE4F-CFEF49BBC0A7}" destId="{B48AD90E-1879-654B-8FC3-C517C87807DB}" srcOrd="1" destOrd="0" presId="urn:microsoft.com/office/officeart/2018/2/layout/IconLabelList"/>
    <dgm:cxn modelId="{128B4C64-BA36-6147-84F2-DDF3F6B34767}" type="presParOf" srcId="{E299F441-6BB9-0241-AE4F-CFEF49BBC0A7}" destId="{57E2297D-5C32-CE4D-9555-10578CFFDBC3}" srcOrd="2" destOrd="0" presId="urn:microsoft.com/office/officeart/2018/2/layout/IconLabelList"/>
  </dgm:cxnLst>
  <dgm:bg>
    <a:noFill/>
    <a:effectLst>
      <a:glow rad="127000">
        <a:srgbClr val="00B0F0"/>
      </a:glo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8BED14-848F-459E-9C3A-81705AF645A1}" type="doc">
      <dgm:prSet loTypeId="urn:microsoft.com/office/officeart/2018/2/layout/IconLabelList" loCatId="icon" qsTypeId="urn:microsoft.com/office/officeart/2005/8/quickstyle/simple1" qsCatId="simple" csTypeId="urn:microsoft.com/office/officeart/2005/8/colors/accent3_3" csCatId="accent3" phldr="1"/>
      <dgm:spPr/>
      <dgm:t>
        <a:bodyPr/>
        <a:lstStyle/>
        <a:p>
          <a:endParaRPr lang="en-US"/>
        </a:p>
      </dgm:t>
    </dgm:pt>
    <dgm:pt modelId="{C12F119F-3445-42D9-9657-77DA6008E8FD}">
      <dgm:prSet/>
      <dgm:spPr/>
      <dgm:t>
        <a:bodyPr/>
        <a:lstStyle/>
        <a:p>
          <a:pPr>
            <a:lnSpc>
              <a:spcPct val="100000"/>
            </a:lnSpc>
          </a:pPr>
          <a:r>
            <a:rPr lang="en-US" b="0">
              <a:solidFill>
                <a:schemeClr val="tx1"/>
              </a:solidFill>
            </a:rPr>
            <a:t>Enterprise Applications in Microsoft Entra ID enable secure access, automation, and vendor integrations with SSO, user assignments, and access control.</a:t>
          </a:r>
        </a:p>
      </dgm:t>
    </dgm:pt>
    <dgm:pt modelId="{82685FC7-4BCE-4D48-B0A1-60B5C2A968E9}" type="parTrans" cxnId="{4DE1F5D3-3AF3-40BE-9023-24626E082C2A}">
      <dgm:prSet/>
      <dgm:spPr/>
      <dgm:t>
        <a:bodyPr/>
        <a:lstStyle/>
        <a:p>
          <a:endParaRPr lang="en-US">
            <a:solidFill>
              <a:srgbClr val="FF0000"/>
            </a:solidFill>
          </a:endParaRPr>
        </a:p>
      </dgm:t>
    </dgm:pt>
    <dgm:pt modelId="{5D0EB7CC-1DCA-47C6-96E0-727BB8ADA25E}" type="sibTrans" cxnId="{4DE1F5D3-3AF3-40BE-9023-24626E082C2A}">
      <dgm:prSet/>
      <dgm:spPr/>
      <dgm:t>
        <a:bodyPr/>
        <a:lstStyle/>
        <a:p>
          <a:endParaRPr lang="en-US">
            <a:solidFill>
              <a:srgbClr val="FF0000"/>
            </a:solidFill>
          </a:endParaRPr>
        </a:p>
      </dgm:t>
    </dgm:pt>
    <dgm:pt modelId="{0FF1C213-2150-4FA0-8693-29B84E43AA60}">
      <dgm:prSet/>
      <dgm:spPr/>
      <dgm:t>
        <a:bodyPr/>
        <a:lstStyle/>
        <a:p>
          <a:pPr>
            <a:lnSpc>
              <a:spcPct val="100000"/>
            </a:lnSpc>
          </a:pPr>
          <a:r>
            <a:rPr lang="en-US" b="0" dirty="0">
              <a:solidFill>
                <a:schemeClr val="tx1"/>
              </a:solidFill>
            </a:rPr>
            <a:t>Enterprise Application </a:t>
          </a:r>
          <a:r>
            <a:rPr lang="en-US" b="0" dirty="0">
              <a:solidFill>
                <a:schemeClr val="tx1"/>
              </a:solidFill>
              <a:sym typeface="Wingdings" panose="05000000000000000000" pitchFamily="2" charset="2"/>
            </a:rPr>
            <a:t></a:t>
          </a:r>
          <a:r>
            <a:rPr lang="en-US" b="0" dirty="0">
              <a:solidFill>
                <a:schemeClr val="tx1"/>
              </a:solidFill>
            </a:rPr>
            <a:t> </a:t>
          </a:r>
          <a:r>
            <a:rPr lang="en-US" b="1" dirty="0">
              <a:solidFill>
                <a:srgbClr val="FF0000"/>
              </a:solidFill>
            </a:rPr>
            <a:t>Service Principal</a:t>
          </a:r>
        </a:p>
      </dgm:t>
    </dgm:pt>
    <dgm:pt modelId="{B2C5479D-2110-401B-AF99-9DDDF55F8A2E}" type="parTrans" cxnId="{E211D051-2006-4546-9654-99ECC00BCC70}">
      <dgm:prSet/>
      <dgm:spPr/>
      <dgm:t>
        <a:bodyPr/>
        <a:lstStyle/>
        <a:p>
          <a:endParaRPr lang="en-US">
            <a:solidFill>
              <a:srgbClr val="FF0000"/>
            </a:solidFill>
          </a:endParaRPr>
        </a:p>
      </dgm:t>
    </dgm:pt>
    <dgm:pt modelId="{E8AD5D82-D237-4561-B8D4-9C79445B26A3}" type="sibTrans" cxnId="{E211D051-2006-4546-9654-99ECC00BCC70}">
      <dgm:prSet/>
      <dgm:spPr/>
      <dgm:t>
        <a:bodyPr/>
        <a:lstStyle/>
        <a:p>
          <a:endParaRPr lang="en-US">
            <a:solidFill>
              <a:srgbClr val="FF0000"/>
            </a:solidFill>
          </a:endParaRPr>
        </a:p>
      </dgm:t>
    </dgm:pt>
    <dgm:pt modelId="{A67E513B-7EB4-466B-A9D1-E15E52EBFB9A}" type="pres">
      <dgm:prSet presAssocID="{638BED14-848F-459E-9C3A-81705AF645A1}" presName="root" presStyleCnt="0">
        <dgm:presLayoutVars>
          <dgm:dir/>
          <dgm:resizeHandles val="exact"/>
        </dgm:presLayoutVars>
      </dgm:prSet>
      <dgm:spPr/>
    </dgm:pt>
    <dgm:pt modelId="{0544E440-6357-4089-9D1F-C5A168155524}" type="pres">
      <dgm:prSet presAssocID="{C12F119F-3445-42D9-9657-77DA6008E8FD}" presName="compNode" presStyleCnt="0"/>
      <dgm:spPr/>
    </dgm:pt>
    <dgm:pt modelId="{C0042A0E-AB94-4AB3-A0B1-A008C6C1DECD}" type="pres">
      <dgm:prSet presAssocID="{C12F119F-3445-42D9-9657-77DA6008E8F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effectLst>
          <a:glow rad="127000">
            <a:srgbClr val="0070C0"/>
          </a:glow>
          <a:reflection stA="37600" endPos="65000" dist="50800" dir="5400000" sy="-100000" algn="bl" rotWithShape="0"/>
        </a:effectLst>
      </dgm:spPr>
      <dgm:extLst>
        <a:ext uri="{E40237B7-FDA0-4F09-8148-C483321AD2D9}">
          <dgm14:cNvPr xmlns:dgm14="http://schemas.microsoft.com/office/drawing/2010/diagram" id="0" name="" descr="Lock"/>
        </a:ext>
      </dgm:extLst>
    </dgm:pt>
    <dgm:pt modelId="{8AF5F5A0-4730-4518-936D-6148A39EAE20}" type="pres">
      <dgm:prSet presAssocID="{C12F119F-3445-42D9-9657-77DA6008E8FD}" presName="spaceRect" presStyleCnt="0"/>
      <dgm:spPr/>
    </dgm:pt>
    <dgm:pt modelId="{99D1C775-E1E0-42AE-8BCE-D4AD668A35BB}" type="pres">
      <dgm:prSet presAssocID="{C12F119F-3445-42D9-9657-77DA6008E8FD}" presName="textRect" presStyleLbl="revTx" presStyleIdx="0" presStyleCnt="2">
        <dgm:presLayoutVars>
          <dgm:chMax val="1"/>
          <dgm:chPref val="1"/>
        </dgm:presLayoutVars>
      </dgm:prSet>
      <dgm:spPr/>
    </dgm:pt>
    <dgm:pt modelId="{B4D6CB0C-FAF8-482E-961F-9887C35C349E}" type="pres">
      <dgm:prSet presAssocID="{5D0EB7CC-1DCA-47C6-96E0-727BB8ADA25E}" presName="sibTrans" presStyleCnt="0"/>
      <dgm:spPr/>
    </dgm:pt>
    <dgm:pt modelId="{37874EAD-7E06-4625-8246-1A5D487A31AA}" type="pres">
      <dgm:prSet presAssocID="{0FF1C213-2150-4FA0-8693-29B84E43AA60}" presName="compNode" presStyleCnt="0"/>
      <dgm:spPr/>
    </dgm:pt>
    <dgm:pt modelId="{B7C03B5A-33FA-44B8-9B4F-A24700FBE316}" type="pres">
      <dgm:prSet presAssocID="{0FF1C213-2150-4FA0-8693-29B84E43AA6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solidFill>
            <a:schemeClr val="lt1">
              <a:hueOff val="0"/>
              <a:satOff val="0"/>
              <a:lumOff val="0"/>
            </a:schemeClr>
          </a:solidFill>
        </a:ln>
        <a:effectLst>
          <a:glow rad="127000">
            <a:srgbClr val="0070C0"/>
          </a:glow>
          <a:reflection stA="62000" endPos="38000" dist="50800" dir="5400000" sy="-100000" algn="bl" rotWithShape="0"/>
        </a:effectLst>
      </dgm:spPr>
      <dgm:extLst>
        <a:ext uri="{E40237B7-FDA0-4F09-8148-C483321AD2D9}">
          <dgm14:cNvPr xmlns:dgm14="http://schemas.microsoft.com/office/drawing/2010/diagram" id="0" name="" descr="User"/>
        </a:ext>
      </dgm:extLst>
    </dgm:pt>
    <dgm:pt modelId="{BB30A81D-ED57-47BE-9620-D39959607305}" type="pres">
      <dgm:prSet presAssocID="{0FF1C213-2150-4FA0-8693-29B84E43AA60}" presName="spaceRect" presStyleCnt="0"/>
      <dgm:spPr/>
    </dgm:pt>
    <dgm:pt modelId="{7EAE4E49-DB41-41A1-A617-8B19CEEC98E7}" type="pres">
      <dgm:prSet presAssocID="{0FF1C213-2150-4FA0-8693-29B84E43AA60}" presName="textRect" presStyleLbl="revTx" presStyleIdx="1" presStyleCnt="2">
        <dgm:presLayoutVars>
          <dgm:chMax val="1"/>
          <dgm:chPref val="1"/>
        </dgm:presLayoutVars>
      </dgm:prSet>
      <dgm:spPr/>
    </dgm:pt>
  </dgm:ptLst>
  <dgm:cxnLst>
    <dgm:cxn modelId="{C6279B0A-52A2-D54D-9A89-C7AD8638FD6D}" type="presOf" srcId="{638BED14-848F-459E-9C3A-81705AF645A1}" destId="{A67E513B-7EB4-466B-A9D1-E15E52EBFB9A}" srcOrd="0" destOrd="0" presId="urn:microsoft.com/office/officeart/2018/2/layout/IconLabelList"/>
    <dgm:cxn modelId="{E211D051-2006-4546-9654-99ECC00BCC70}" srcId="{638BED14-848F-459E-9C3A-81705AF645A1}" destId="{0FF1C213-2150-4FA0-8693-29B84E43AA60}" srcOrd="1" destOrd="0" parTransId="{B2C5479D-2110-401B-AF99-9DDDF55F8A2E}" sibTransId="{E8AD5D82-D237-4561-B8D4-9C79445B26A3}"/>
    <dgm:cxn modelId="{DCAFB3A4-3F60-FD44-B948-5BF6EC2FC999}" type="presOf" srcId="{0FF1C213-2150-4FA0-8693-29B84E43AA60}" destId="{7EAE4E49-DB41-41A1-A617-8B19CEEC98E7}" srcOrd="0" destOrd="0" presId="urn:microsoft.com/office/officeart/2018/2/layout/IconLabelList"/>
    <dgm:cxn modelId="{485B68CB-1CC8-6E41-8106-0A06C3C9E68B}" type="presOf" srcId="{C12F119F-3445-42D9-9657-77DA6008E8FD}" destId="{99D1C775-E1E0-42AE-8BCE-D4AD668A35BB}" srcOrd="0" destOrd="0" presId="urn:microsoft.com/office/officeart/2018/2/layout/IconLabelList"/>
    <dgm:cxn modelId="{4DE1F5D3-3AF3-40BE-9023-24626E082C2A}" srcId="{638BED14-848F-459E-9C3A-81705AF645A1}" destId="{C12F119F-3445-42D9-9657-77DA6008E8FD}" srcOrd="0" destOrd="0" parTransId="{82685FC7-4BCE-4D48-B0A1-60B5C2A968E9}" sibTransId="{5D0EB7CC-1DCA-47C6-96E0-727BB8ADA25E}"/>
    <dgm:cxn modelId="{5EF0C89D-6FD2-1846-8F14-C8A2B1AED072}" type="presParOf" srcId="{A67E513B-7EB4-466B-A9D1-E15E52EBFB9A}" destId="{0544E440-6357-4089-9D1F-C5A168155524}" srcOrd="0" destOrd="0" presId="urn:microsoft.com/office/officeart/2018/2/layout/IconLabelList"/>
    <dgm:cxn modelId="{717BC1F6-7B8D-8442-8806-80147D9AF6EA}" type="presParOf" srcId="{0544E440-6357-4089-9D1F-C5A168155524}" destId="{C0042A0E-AB94-4AB3-A0B1-A008C6C1DECD}" srcOrd="0" destOrd="0" presId="urn:microsoft.com/office/officeart/2018/2/layout/IconLabelList"/>
    <dgm:cxn modelId="{F4544E67-E413-2841-98A3-D17179D85029}" type="presParOf" srcId="{0544E440-6357-4089-9D1F-C5A168155524}" destId="{8AF5F5A0-4730-4518-936D-6148A39EAE20}" srcOrd="1" destOrd="0" presId="urn:microsoft.com/office/officeart/2018/2/layout/IconLabelList"/>
    <dgm:cxn modelId="{3956655B-5236-8342-8BFD-A79D2436031E}" type="presParOf" srcId="{0544E440-6357-4089-9D1F-C5A168155524}" destId="{99D1C775-E1E0-42AE-8BCE-D4AD668A35BB}" srcOrd="2" destOrd="0" presId="urn:microsoft.com/office/officeart/2018/2/layout/IconLabelList"/>
    <dgm:cxn modelId="{D335C507-A10B-4142-A49F-DEDAA78AF804}" type="presParOf" srcId="{A67E513B-7EB4-466B-A9D1-E15E52EBFB9A}" destId="{B4D6CB0C-FAF8-482E-961F-9887C35C349E}" srcOrd="1" destOrd="0" presId="urn:microsoft.com/office/officeart/2018/2/layout/IconLabelList"/>
    <dgm:cxn modelId="{516A5057-0C3B-D147-AC8F-99C5C87484F2}" type="presParOf" srcId="{A67E513B-7EB4-466B-A9D1-E15E52EBFB9A}" destId="{37874EAD-7E06-4625-8246-1A5D487A31AA}" srcOrd="2" destOrd="0" presId="urn:microsoft.com/office/officeart/2018/2/layout/IconLabelList"/>
    <dgm:cxn modelId="{E25D2069-3E37-7948-8A6A-D97BFAEE6FF2}" type="presParOf" srcId="{37874EAD-7E06-4625-8246-1A5D487A31AA}" destId="{B7C03B5A-33FA-44B8-9B4F-A24700FBE316}" srcOrd="0" destOrd="0" presId="urn:microsoft.com/office/officeart/2018/2/layout/IconLabelList"/>
    <dgm:cxn modelId="{5B269D4D-298E-BC41-8918-680AF409E3CE}" type="presParOf" srcId="{37874EAD-7E06-4625-8246-1A5D487A31AA}" destId="{BB30A81D-ED57-47BE-9620-D39959607305}" srcOrd="1" destOrd="0" presId="urn:microsoft.com/office/officeart/2018/2/layout/IconLabelList"/>
    <dgm:cxn modelId="{28E7E310-ABE4-6D4E-ADE0-4351FEEEDC3A}" type="presParOf" srcId="{37874EAD-7E06-4625-8246-1A5D487A31AA}" destId="{7EAE4E49-DB41-41A1-A617-8B19CEEC98E7}" srcOrd="2" destOrd="0" presId="urn:microsoft.com/office/officeart/2018/2/layout/IconLabelList"/>
  </dgm:cxnLst>
  <dgm:bg>
    <a:noFill/>
  </dgm:bg>
  <dgm:whole>
    <a:ln>
      <a:noFill/>
    </a:ln>
    <a:effectLst>
      <a:reflection stA="45000" endPos="26000" dist="50800" dir="5400000" sy="-100000" algn="bl" rotWithShape="0"/>
    </a:effectLst>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7415FD-D758-4A3B-B846-86D4BE6D4FD6}" type="doc">
      <dgm:prSet loTypeId="urn:microsoft.com/office/officeart/2016/7/layout/RoundedRectangleTimeline" loCatId="process" qsTypeId="urn:microsoft.com/office/officeart/2005/8/quickstyle/simple1" qsCatId="simple" csTypeId="urn:microsoft.com/office/officeart/2005/8/colors/colorful1" csCatId="colorful" phldr="1"/>
      <dgm:spPr/>
      <dgm:t>
        <a:bodyPr/>
        <a:lstStyle/>
        <a:p>
          <a:endParaRPr lang="en-US"/>
        </a:p>
      </dgm:t>
    </dgm:pt>
    <dgm:pt modelId="{39986E31-B79C-43F5-951D-6D14CA325F1D}">
      <dgm:prSet custT="1"/>
      <dgm:spPr>
        <a:solidFill>
          <a:srgbClr val="002060"/>
        </a:solidFill>
        <a:ln>
          <a:solidFill>
            <a:srgbClr val="002060"/>
          </a:solidFill>
        </a:ln>
      </dgm:spPr>
      <dgm:t>
        <a:bodyPr/>
        <a:lstStyle/>
        <a:p>
          <a:r>
            <a:rPr lang="en-US" sz="1200"/>
            <a:t>Sep 16, 2019</a:t>
          </a:r>
        </a:p>
      </dgm:t>
    </dgm:pt>
    <dgm:pt modelId="{916F33FA-AF25-4457-8937-3EF510E10F4E}" type="parTrans" cxnId="{C3C9B4DD-A6C8-4455-90DC-B2BBA20BCA35}">
      <dgm:prSet/>
      <dgm:spPr/>
      <dgm:t>
        <a:bodyPr/>
        <a:lstStyle/>
        <a:p>
          <a:endParaRPr lang="en-US"/>
        </a:p>
      </dgm:t>
    </dgm:pt>
    <dgm:pt modelId="{FFB47838-7E0E-485E-8A39-2EAAA98AE544}" type="sibTrans" cxnId="{C3C9B4DD-A6C8-4455-90DC-B2BBA20BCA35}">
      <dgm:prSet/>
      <dgm:spPr/>
      <dgm:t>
        <a:bodyPr/>
        <a:lstStyle/>
        <a:p>
          <a:endParaRPr lang="en-US"/>
        </a:p>
      </dgm:t>
    </dgm:pt>
    <dgm:pt modelId="{9170ECB9-A75B-4FF9-8083-A0CC013FB2E9}">
      <dgm:prSet custT="1"/>
      <dgm:spPr/>
      <dgm:t>
        <a:bodyPr/>
        <a:lstStyle/>
        <a:p>
          <a:r>
            <a:rPr lang="en-US" sz="1200" b="0" i="0"/>
            <a:t>Azure AD privilege escalation - Taking over default application permissions as Application Admin - Dirk-</a:t>
          </a:r>
          <a:r>
            <a:rPr lang="en-US" sz="1200" b="0" i="0" err="1"/>
            <a:t>jan</a:t>
          </a:r>
          <a:r>
            <a:rPr lang="en-US" sz="1200" b="0" i="0"/>
            <a:t> Mollema (Outsider Security) [1]</a:t>
          </a:r>
          <a:endParaRPr lang="en-US" sz="1200" b="0"/>
        </a:p>
      </dgm:t>
    </dgm:pt>
    <dgm:pt modelId="{AFCB47E2-8FFA-4861-A6D4-E40727D7884E}" type="parTrans" cxnId="{B0D4179F-D7E2-4D88-B405-D2922357E666}">
      <dgm:prSet/>
      <dgm:spPr/>
      <dgm:t>
        <a:bodyPr/>
        <a:lstStyle/>
        <a:p>
          <a:endParaRPr lang="en-US"/>
        </a:p>
      </dgm:t>
    </dgm:pt>
    <dgm:pt modelId="{D7BF4CFA-2711-49ED-A196-747E9D276530}" type="sibTrans" cxnId="{B0D4179F-D7E2-4D88-B405-D2922357E666}">
      <dgm:prSet/>
      <dgm:spPr/>
      <dgm:t>
        <a:bodyPr/>
        <a:lstStyle/>
        <a:p>
          <a:endParaRPr lang="en-US"/>
        </a:p>
      </dgm:t>
    </dgm:pt>
    <dgm:pt modelId="{2604231D-7D92-42E3-8440-4F37577ACEDF}">
      <dgm:prSet custT="1"/>
      <dgm:spPr>
        <a:solidFill>
          <a:srgbClr val="0070C0"/>
        </a:solidFill>
        <a:ln>
          <a:solidFill>
            <a:srgbClr val="0070C0"/>
          </a:solidFill>
        </a:ln>
      </dgm:spPr>
      <dgm:t>
        <a:bodyPr/>
        <a:lstStyle/>
        <a:p>
          <a:r>
            <a:rPr lang="en-US" sz="1200"/>
            <a:t>Jan 26, 2021</a:t>
          </a:r>
        </a:p>
      </dgm:t>
    </dgm:pt>
    <dgm:pt modelId="{D83E4A09-6677-4155-A2EF-15D4F3630D2B}" type="parTrans" cxnId="{FD7240B4-3911-4F7B-A8CA-FB8C1EB28D7F}">
      <dgm:prSet/>
      <dgm:spPr/>
      <dgm:t>
        <a:bodyPr/>
        <a:lstStyle/>
        <a:p>
          <a:endParaRPr lang="en-US"/>
        </a:p>
      </dgm:t>
    </dgm:pt>
    <dgm:pt modelId="{81F3EB04-3B0B-4653-AEF5-0BB6949EC528}" type="sibTrans" cxnId="{FD7240B4-3911-4F7B-A8CA-FB8C1EB28D7F}">
      <dgm:prSet/>
      <dgm:spPr/>
      <dgm:t>
        <a:bodyPr/>
        <a:lstStyle/>
        <a:p>
          <a:endParaRPr lang="en-US"/>
        </a:p>
      </dgm:t>
    </dgm:pt>
    <dgm:pt modelId="{B47F751C-38DA-422D-8787-E40A9E60BA0D}">
      <dgm:prSet/>
      <dgm:spPr/>
      <dgm:t>
        <a:bodyPr/>
        <a:lstStyle/>
        <a:p>
          <a:r>
            <a:rPr lang="en-US" b="0"/>
            <a:t>Abusing Azure Application Credentials to Attack Supply Chains – </a:t>
          </a:r>
          <a:r>
            <a:rPr lang="en-US" b="0" err="1"/>
            <a:t>Secureworks</a:t>
          </a:r>
          <a:r>
            <a:rPr lang="en-US" b="0"/>
            <a:t> Research Team [2]  </a:t>
          </a:r>
        </a:p>
      </dgm:t>
    </dgm:pt>
    <dgm:pt modelId="{F8B41F16-D4E3-4B2C-A925-4A5EDB210136}" type="parTrans" cxnId="{8D839E18-749F-47AD-BF7C-0FDC9441D227}">
      <dgm:prSet/>
      <dgm:spPr/>
      <dgm:t>
        <a:bodyPr/>
        <a:lstStyle/>
        <a:p>
          <a:endParaRPr lang="en-US"/>
        </a:p>
      </dgm:t>
    </dgm:pt>
    <dgm:pt modelId="{0ADD83C9-18D2-41C4-A28D-58C476E67FA3}" type="sibTrans" cxnId="{8D839E18-749F-47AD-BF7C-0FDC9441D227}">
      <dgm:prSet/>
      <dgm:spPr/>
      <dgm:t>
        <a:bodyPr/>
        <a:lstStyle/>
        <a:p>
          <a:endParaRPr lang="en-US"/>
        </a:p>
      </dgm:t>
    </dgm:pt>
    <dgm:pt modelId="{F1850029-7E66-4473-9C93-B5A066AE1A25}">
      <dgm:prSet custT="1"/>
      <dgm:spPr>
        <a:solidFill>
          <a:srgbClr val="00B0F0"/>
        </a:solidFill>
        <a:ln>
          <a:solidFill>
            <a:srgbClr val="00B0F0"/>
          </a:solidFill>
        </a:ln>
      </dgm:spPr>
      <dgm:t>
        <a:bodyPr/>
        <a:lstStyle/>
        <a:p>
          <a:r>
            <a:rPr lang="en-US" sz="1200"/>
            <a:t>Oct 12, 2021</a:t>
          </a:r>
        </a:p>
      </dgm:t>
    </dgm:pt>
    <dgm:pt modelId="{1991B53E-F53D-4DDA-B2A9-E3DC38CE322C}" type="parTrans" cxnId="{1733D9CC-9EE2-442F-BCF4-D8F23A77F415}">
      <dgm:prSet/>
      <dgm:spPr/>
      <dgm:t>
        <a:bodyPr/>
        <a:lstStyle/>
        <a:p>
          <a:endParaRPr lang="en-US"/>
        </a:p>
      </dgm:t>
    </dgm:pt>
    <dgm:pt modelId="{C904892F-EC6B-4F2C-88D0-6D89FDC242A7}" type="sibTrans" cxnId="{1733D9CC-9EE2-442F-BCF4-D8F23A77F415}">
      <dgm:prSet/>
      <dgm:spPr/>
      <dgm:t>
        <a:bodyPr/>
        <a:lstStyle/>
        <a:p>
          <a:endParaRPr lang="en-US"/>
        </a:p>
      </dgm:t>
    </dgm:pt>
    <dgm:pt modelId="{011F318E-F4B9-41A5-8197-348343AD35DC}">
      <dgm:prSet/>
      <dgm:spPr/>
      <dgm:t>
        <a:bodyPr/>
        <a:lstStyle/>
        <a:p>
          <a:r>
            <a:rPr lang="en-US" b="0" i="0"/>
            <a:t>Azure Privilege Escalation via Service Principal Abuse - Andy Robbins (</a:t>
          </a:r>
          <a:r>
            <a:rPr lang="en-US" b="0" i="0" err="1"/>
            <a:t>SpecterOps</a:t>
          </a:r>
          <a:r>
            <a:rPr lang="en-US" b="0" i="0"/>
            <a:t>)[3]</a:t>
          </a:r>
          <a:br>
            <a:rPr lang="en-US" b="0"/>
          </a:br>
          <a:endParaRPr lang="en-US" b="0"/>
        </a:p>
      </dgm:t>
    </dgm:pt>
    <dgm:pt modelId="{C36D9598-2883-44ED-8C45-D26363B000F0}" type="parTrans" cxnId="{A2FEA5CA-FBA2-4BB7-BF98-6BCAAAC54F01}">
      <dgm:prSet/>
      <dgm:spPr/>
      <dgm:t>
        <a:bodyPr/>
        <a:lstStyle/>
        <a:p>
          <a:endParaRPr lang="en-US"/>
        </a:p>
      </dgm:t>
    </dgm:pt>
    <dgm:pt modelId="{F63EA78A-9EB3-4CCD-BADC-6499012E6446}" type="sibTrans" cxnId="{A2FEA5CA-FBA2-4BB7-BF98-6BCAAAC54F01}">
      <dgm:prSet/>
      <dgm:spPr/>
      <dgm:t>
        <a:bodyPr/>
        <a:lstStyle/>
        <a:p>
          <a:endParaRPr lang="en-US"/>
        </a:p>
      </dgm:t>
    </dgm:pt>
    <dgm:pt modelId="{82954855-B809-46CD-A094-B5B23661BDB1}">
      <dgm:prSet custT="1"/>
      <dgm:spPr>
        <a:solidFill>
          <a:srgbClr val="00B050"/>
        </a:solidFill>
        <a:ln>
          <a:solidFill>
            <a:srgbClr val="00B050"/>
          </a:solidFill>
        </a:ln>
      </dgm:spPr>
      <dgm:t>
        <a:bodyPr/>
        <a:lstStyle/>
        <a:p>
          <a:r>
            <a:rPr lang="en-US" sz="1200"/>
            <a:t>Dec 01, 2021</a:t>
          </a:r>
        </a:p>
      </dgm:t>
    </dgm:pt>
    <dgm:pt modelId="{C8FB98A8-948D-4046-95F2-0FC133CCA643}" type="parTrans" cxnId="{64F3B85F-FC66-41C2-AF98-995AD7C9E5C6}">
      <dgm:prSet/>
      <dgm:spPr/>
      <dgm:t>
        <a:bodyPr/>
        <a:lstStyle/>
        <a:p>
          <a:endParaRPr lang="en-US"/>
        </a:p>
      </dgm:t>
    </dgm:pt>
    <dgm:pt modelId="{C74BE6BE-42EA-4C7C-ACF5-05962B285350}" type="sibTrans" cxnId="{64F3B85F-FC66-41C2-AF98-995AD7C9E5C6}">
      <dgm:prSet/>
      <dgm:spPr/>
      <dgm:t>
        <a:bodyPr/>
        <a:lstStyle/>
        <a:p>
          <a:endParaRPr lang="en-US"/>
        </a:p>
      </dgm:t>
    </dgm:pt>
    <dgm:pt modelId="{57912C72-53B1-4912-9AB2-48D4F3F9CBF8}">
      <dgm:prSet/>
      <dgm:spPr/>
      <dgm:t>
        <a:bodyPr/>
        <a:lstStyle/>
        <a:p>
          <a:r>
            <a:rPr lang="en-US" b="0" i="0"/>
            <a:t>Azure Privilege Escalation via Azure API Permissions Abuse</a:t>
          </a:r>
          <a:r>
            <a:rPr lang="en-US" b="0" i="0">
              <a:hlinkClick xmlns:r="http://schemas.openxmlformats.org/officeDocument/2006/relationships" r:id="rId1"/>
            </a:rPr>
            <a:t> </a:t>
          </a:r>
          <a:r>
            <a:rPr lang="en-US" b="0" i="0"/>
            <a:t>- Andy Robbins (</a:t>
          </a:r>
          <a:r>
            <a:rPr lang="en-US" b="0" i="0" err="1"/>
            <a:t>SpecterOps</a:t>
          </a:r>
          <a:r>
            <a:rPr lang="en-US" b="0" i="0"/>
            <a:t>)[4]</a:t>
          </a:r>
          <a:endParaRPr lang="en-US" b="0"/>
        </a:p>
      </dgm:t>
    </dgm:pt>
    <dgm:pt modelId="{678E4DE6-D1BF-4C4A-87BE-64391D92929D}" type="parTrans" cxnId="{C861DC2E-FCED-427A-B0BF-49577AF1BCE2}">
      <dgm:prSet/>
      <dgm:spPr/>
      <dgm:t>
        <a:bodyPr/>
        <a:lstStyle/>
        <a:p>
          <a:endParaRPr lang="en-US"/>
        </a:p>
      </dgm:t>
    </dgm:pt>
    <dgm:pt modelId="{056DF42F-CF57-4716-9D0C-3E08DBB742F6}" type="sibTrans" cxnId="{C861DC2E-FCED-427A-B0BF-49577AF1BCE2}">
      <dgm:prSet/>
      <dgm:spPr/>
      <dgm:t>
        <a:bodyPr/>
        <a:lstStyle/>
        <a:p>
          <a:endParaRPr lang="en-US"/>
        </a:p>
      </dgm:t>
    </dgm:pt>
    <dgm:pt modelId="{245DBA7C-FD16-4902-ABBC-B0437F13BA07}">
      <dgm:prSet custT="1"/>
      <dgm:spPr>
        <a:solidFill>
          <a:srgbClr val="92D050"/>
        </a:solidFill>
        <a:ln>
          <a:solidFill>
            <a:srgbClr val="92D050"/>
          </a:solidFill>
        </a:ln>
      </dgm:spPr>
      <dgm:t>
        <a:bodyPr/>
        <a:lstStyle/>
        <a:p>
          <a:r>
            <a:rPr lang="en-US" sz="1200"/>
            <a:t>April 21, 2023</a:t>
          </a:r>
        </a:p>
      </dgm:t>
    </dgm:pt>
    <dgm:pt modelId="{509D42ED-5B36-4530-8016-A395F050160C}" type="parTrans" cxnId="{48A8CE65-B353-49FC-981B-B565AC737CD2}">
      <dgm:prSet/>
      <dgm:spPr/>
      <dgm:t>
        <a:bodyPr/>
        <a:lstStyle/>
        <a:p>
          <a:endParaRPr lang="en-US"/>
        </a:p>
      </dgm:t>
    </dgm:pt>
    <dgm:pt modelId="{53ACFEC9-A0B4-40E5-AFE0-11D9A6256E45}" type="sibTrans" cxnId="{48A8CE65-B353-49FC-981B-B565AC737CD2}">
      <dgm:prSet/>
      <dgm:spPr/>
      <dgm:t>
        <a:bodyPr/>
        <a:lstStyle/>
        <a:p>
          <a:endParaRPr lang="en-US"/>
        </a:p>
      </dgm:t>
    </dgm:pt>
    <dgm:pt modelId="{B4738EA1-75DA-47B7-B6BB-994EE6834F06}">
      <dgm:prSet/>
      <dgm:spPr/>
      <dgm:t>
        <a:bodyPr/>
        <a:lstStyle/>
        <a:p>
          <a:r>
            <a:rPr lang="en-US" b="0" i="0"/>
            <a:t>Azure Privilege Escalation Via Service Principal - Karan Patel (Redfox Security)[5]</a:t>
          </a:r>
          <a:endParaRPr lang="en-US"/>
        </a:p>
      </dgm:t>
    </dgm:pt>
    <dgm:pt modelId="{CBCF0A39-08D9-4B87-974A-6C58AE9EBF45}" type="parTrans" cxnId="{79E5A498-5DC4-4448-9CA7-32CDE84968E8}">
      <dgm:prSet/>
      <dgm:spPr/>
      <dgm:t>
        <a:bodyPr/>
        <a:lstStyle/>
        <a:p>
          <a:endParaRPr lang="en-US"/>
        </a:p>
      </dgm:t>
    </dgm:pt>
    <dgm:pt modelId="{1ABB0264-A374-4642-9232-78E49FCACC51}" type="sibTrans" cxnId="{79E5A498-5DC4-4448-9CA7-32CDE84968E8}">
      <dgm:prSet/>
      <dgm:spPr/>
      <dgm:t>
        <a:bodyPr/>
        <a:lstStyle/>
        <a:p>
          <a:endParaRPr lang="en-US"/>
        </a:p>
      </dgm:t>
    </dgm:pt>
    <dgm:pt modelId="{A6B8A6C2-DB51-4639-BFC3-420881DA2DCE}">
      <dgm:prSet custT="1"/>
      <dgm:spPr>
        <a:solidFill>
          <a:srgbClr val="FFC000"/>
        </a:solidFill>
        <a:ln>
          <a:solidFill>
            <a:srgbClr val="FFC000"/>
          </a:solidFill>
        </a:ln>
      </dgm:spPr>
      <dgm:t>
        <a:bodyPr/>
        <a:lstStyle/>
        <a:p>
          <a:r>
            <a:rPr lang="en-US" sz="1200"/>
            <a:t>July 31, 2024</a:t>
          </a:r>
        </a:p>
      </dgm:t>
    </dgm:pt>
    <dgm:pt modelId="{2C6E6A1A-7C58-461B-A9F9-E626C576CEEA}" type="parTrans" cxnId="{5C313D43-4BE4-4261-B5D1-4282D4862419}">
      <dgm:prSet/>
      <dgm:spPr/>
      <dgm:t>
        <a:bodyPr/>
        <a:lstStyle/>
        <a:p>
          <a:endParaRPr lang="en-US"/>
        </a:p>
      </dgm:t>
    </dgm:pt>
    <dgm:pt modelId="{99E29644-1CD1-4535-935B-6B0B8C024C0E}" type="sibTrans" cxnId="{5C313D43-4BE4-4261-B5D1-4282D4862419}">
      <dgm:prSet/>
      <dgm:spPr/>
      <dgm:t>
        <a:bodyPr/>
        <a:lstStyle/>
        <a:p>
          <a:endParaRPr lang="en-US"/>
        </a:p>
      </dgm:t>
    </dgm:pt>
    <dgm:pt modelId="{06603CD0-CEE2-4225-9BBD-A10D40BC1669}">
      <dgm:prSet/>
      <dgm:spPr/>
      <dgm:t>
        <a:bodyPr/>
        <a:lstStyle/>
        <a:p>
          <a:r>
            <a:rPr lang="en-US" b="0" i="0"/>
            <a:t>Persisting on Entra ID applications and User Managed Identities with Federated Credentials - Dirk-</a:t>
          </a:r>
          <a:r>
            <a:rPr lang="en-US" b="0" i="0" err="1"/>
            <a:t>jan</a:t>
          </a:r>
          <a:r>
            <a:rPr lang="en-US" b="0" i="0"/>
            <a:t> Mollema (Outsider Security)[6]</a:t>
          </a:r>
          <a:endParaRPr lang="en-US" b="0"/>
        </a:p>
      </dgm:t>
    </dgm:pt>
    <dgm:pt modelId="{25529BC6-1896-41C3-A55B-87E0E09168E6}" type="parTrans" cxnId="{FF7F7CAB-049F-4199-99F0-E57722F953D5}">
      <dgm:prSet/>
      <dgm:spPr/>
      <dgm:t>
        <a:bodyPr/>
        <a:lstStyle/>
        <a:p>
          <a:endParaRPr lang="en-US"/>
        </a:p>
      </dgm:t>
    </dgm:pt>
    <dgm:pt modelId="{C9B3E67B-0797-46DB-80FA-F29461AF840C}" type="sibTrans" cxnId="{FF7F7CAB-049F-4199-99F0-E57722F953D5}">
      <dgm:prSet/>
      <dgm:spPr/>
      <dgm:t>
        <a:bodyPr/>
        <a:lstStyle/>
        <a:p>
          <a:endParaRPr lang="en-US"/>
        </a:p>
      </dgm:t>
    </dgm:pt>
    <dgm:pt modelId="{F94F1C47-40F6-485E-8CA6-EDEFA876C5EB}">
      <dgm:prSet custT="1"/>
      <dgm:spPr>
        <a:solidFill>
          <a:srgbClr val="FF0000"/>
        </a:solidFill>
        <a:ln>
          <a:solidFill>
            <a:srgbClr val="FF0000"/>
          </a:solidFill>
        </a:ln>
      </dgm:spPr>
      <dgm:t>
        <a:bodyPr/>
        <a:lstStyle/>
        <a:p>
          <a:r>
            <a:rPr lang="en-US" sz="1200"/>
            <a:t>Nov 06, 2024</a:t>
          </a:r>
        </a:p>
      </dgm:t>
    </dgm:pt>
    <dgm:pt modelId="{8E74271B-B5D7-4761-8A9B-223546360C2D}" type="parTrans" cxnId="{C90C08E9-7F5F-42A4-9756-48DE7A086016}">
      <dgm:prSet/>
      <dgm:spPr/>
      <dgm:t>
        <a:bodyPr/>
        <a:lstStyle/>
        <a:p>
          <a:endParaRPr lang="en-US"/>
        </a:p>
      </dgm:t>
    </dgm:pt>
    <dgm:pt modelId="{62A7C178-F0CE-46EE-9422-2613AA9D51CF}" type="sibTrans" cxnId="{C90C08E9-7F5F-42A4-9756-48DE7A086016}">
      <dgm:prSet/>
      <dgm:spPr/>
      <dgm:t>
        <a:bodyPr/>
        <a:lstStyle/>
        <a:p>
          <a:endParaRPr lang="en-US"/>
        </a:p>
      </dgm:t>
    </dgm:pt>
    <dgm:pt modelId="{C763422B-29EB-4DD5-85A5-61643C6F0E6D}">
      <dgm:prSet/>
      <dgm:spPr/>
      <dgm:t>
        <a:bodyPr/>
        <a:lstStyle/>
        <a:p>
          <a:r>
            <a:rPr lang="en-US"/>
            <a:t>(In)tuned to Takeovers: Abusing Intune Permissions in Entra ID – Mandiant Research Team [7]</a:t>
          </a:r>
        </a:p>
      </dgm:t>
    </dgm:pt>
    <dgm:pt modelId="{9E881C7E-9ABB-4C32-A70B-DE68E2DAA110}" type="parTrans" cxnId="{E8E4A18A-AF3B-4981-9B9F-71CE96894EFE}">
      <dgm:prSet/>
      <dgm:spPr/>
      <dgm:t>
        <a:bodyPr/>
        <a:lstStyle/>
        <a:p>
          <a:endParaRPr lang="en-US"/>
        </a:p>
      </dgm:t>
    </dgm:pt>
    <dgm:pt modelId="{03E5FE95-9F54-4C32-8399-B0C7E4B52641}" type="sibTrans" cxnId="{E8E4A18A-AF3B-4981-9B9F-71CE96894EFE}">
      <dgm:prSet/>
      <dgm:spPr/>
      <dgm:t>
        <a:bodyPr/>
        <a:lstStyle/>
        <a:p>
          <a:endParaRPr lang="en-US"/>
        </a:p>
      </dgm:t>
    </dgm:pt>
    <dgm:pt modelId="{5790E55A-8245-4A4F-A991-4AFECAC1D6BD}">
      <dgm:prSet/>
      <dgm:spPr/>
      <dgm:t>
        <a:bodyPr/>
        <a:lstStyle/>
        <a:p>
          <a:pPr>
            <a:buNone/>
          </a:pPr>
          <a:endParaRPr lang="en-US"/>
        </a:p>
      </dgm:t>
    </dgm:pt>
    <dgm:pt modelId="{0E0696D6-1FA5-5D49-8170-052D58EA965C}" type="parTrans" cxnId="{08DF3ED2-5A39-F44A-B75B-13555BC86610}">
      <dgm:prSet/>
      <dgm:spPr/>
      <dgm:t>
        <a:bodyPr/>
        <a:lstStyle/>
        <a:p>
          <a:endParaRPr lang="en-US"/>
        </a:p>
      </dgm:t>
    </dgm:pt>
    <dgm:pt modelId="{D3136963-CD17-B84A-9CC6-93A8DDF90D6C}" type="sibTrans" cxnId="{08DF3ED2-5A39-F44A-B75B-13555BC86610}">
      <dgm:prSet/>
      <dgm:spPr/>
      <dgm:t>
        <a:bodyPr/>
        <a:lstStyle/>
        <a:p>
          <a:endParaRPr lang="en-US"/>
        </a:p>
      </dgm:t>
    </dgm:pt>
    <dgm:pt modelId="{EA8942BF-CCD3-8F40-B196-44F6A4FB1F7C}" type="pres">
      <dgm:prSet presAssocID="{847415FD-D758-4A3B-B846-86D4BE6D4FD6}" presName="Name0" presStyleCnt="0">
        <dgm:presLayoutVars>
          <dgm:chMax/>
          <dgm:chPref/>
          <dgm:animLvl val="lvl"/>
        </dgm:presLayoutVars>
      </dgm:prSet>
      <dgm:spPr/>
    </dgm:pt>
    <dgm:pt modelId="{69F207B8-22FF-0D47-8903-698009C47082}" type="pres">
      <dgm:prSet presAssocID="{39986E31-B79C-43F5-951D-6D14CA325F1D}" presName="composite1" presStyleCnt="0"/>
      <dgm:spPr/>
    </dgm:pt>
    <dgm:pt modelId="{AC0DAF87-E02F-F143-A84F-F39DF1BE1695}" type="pres">
      <dgm:prSet presAssocID="{39986E31-B79C-43F5-951D-6D14CA325F1D}" presName="parent1" presStyleLbl="alignNode1" presStyleIdx="0" presStyleCnt="7">
        <dgm:presLayoutVars>
          <dgm:chMax val="1"/>
          <dgm:chPref val="1"/>
          <dgm:bulletEnabled val="1"/>
        </dgm:presLayoutVars>
      </dgm:prSet>
      <dgm:spPr/>
    </dgm:pt>
    <dgm:pt modelId="{2239F653-F42E-0645-AD48-E128E2895E29}" type="pres">
      <dgm:prSet presAssocID="{39986E31-B79C-43F5-951D-6D14CA325F1D}" presName="Childtext1" presStyleLbl="revTx" presStyleIdx="0" presStyleCnt="7">
        <dgm:presLayoutVars>
          <dgm:bulletEnabled val="1"/>
        </dgm:presLayoutVars>
      </dgm:prSet>
      <dgm:spPr/>
    </dgm:pt>
    <dgm:pt modelId="{0F6B3DCD-4C30-6C44-BC27-BCAD8F68B2EF}" type="pres">
      <dgm:prSet presAssocID="{39986E31-B79C-43F5-951D-6D14CA325F1D}" presName="ConnectLine1" presStyleLbl="sibTrans1D1" presStyleIdx="0" presStyleCnt="7"/>
      <dgm:spPr>
        <a:noFill/>
        <a:ln w="6350" cap="flat" cmpd="sng" algn="ctr">
          <a:solidFill>
            <a:schemeClr val="accent2">
              <a:hueOff val="0"/>
              <a:satOff val="0"/>
              <a:lumOff val="0"/>
              <a:alphaOff val="0"/>
            </a:schemeClr>
          </a:solidFill>
          <a:prstDash val="dash"/>
          <a:miter lim="800000"/>
        </a:ln>
        <a:effectLst/>
      </dgm:spPr>
    </dgm:pt>
    <dgm:pt modelId="{B9D3FE6A-1884-7448-A059-309E020D217D}" type="pres">
      <dgm:prSet presAssocID="{39986E31-B79C-43F5-951D-6D14CA325F1D}" presName="ConnectLineEnd1" presStyleLbl="lnNode1" presStyleIdx="0" presStyleCnt="7"/>
      <dgm:spPr/>
    </dgm:pt>
    <dgm:pt modelId="{F4F27719-3AD5-B14D-8596-1DAF0FAC67F7}" type="pres">
      <dgm:prSet presAssocID="{39986E31-B79C-43F5-951D-6D14CA325F1D}" presName="EmptyPane1" presStyleCnt="0"/>
      <dgm:spPr/>
    </dgm:pt>
    <dgm:pt modelId="{E0A5396E-B073-1D46-92DB-6E3B63CE7C60}" type="pres">
      <dgm:prSet presAssocID="{FFB47838-7E0E-485E-8A39-2EAAA98AE544}" presName="spaceBetweenRectangles1" presStyleCnt="0"/>
      <dgm:spPr/>
    </dgm:pt>
    <dgm:pt modelId="{7FBEC01A-7763-324F-B84E-A4729ABF97EC}" type="pres">
      <dgm:prSet presAssocID="{2604231D-7D92-42E3-8440-4F37577ACEDF}" presName="composite1" presStyleCnt="0"/>
      <dgm:spPr/>
    </dgm:pt>
    <dgm:pt modelId="{F8D58B3A-B2AD-0648-8C07-FBD5170CA41F}" type="pres">
      <dgm:prSet presAssocID="{2604231D-7D92-42E3-8440-4F37577ACEDF}" presName="parent1" presStyleLbl="alignNode1" presStyleIdx="1" presStyleCnt="7">
        <dgm:presLayoutVars>
          <dgm:chMax val="1"/>
          <dgm:chPref val="1"/>
          <dgm:bulletEnabled val="1"/>
        </dgm:presLayoutVars>
      </dgm:prSet>
      <dgm:spPr/>
    </dgm:pt>
    <dgm:pt modelId="{2C09D09C-9FF5-EB47-BC46-950ADA1A5FC7}" type="pres">
      <dgm:prSet presAssocID="{2604231D-7D92-42E3-8440-4F37577ACEDF}" presName="Childtext1" presStyleLbl="revTx" presStyleIdx="1" presStyleCnt="7">
        <dgm:presLayoutVars>
          <dgm:bulletEnabled val="1"/>
        </dgm:presLayoutVars>
      </dgm:prSet>
      <dgm:spPr/>
    </dgm:pt>
    <dgm:pt modelId="{38E8D3F2-9D76-1446-B018-D6A08202DDFE}" type="pres">
      <dgm:prSet presAssocID="{2604231D-7D92-42E3-8440-4F37577ACEDF}" presName="ConnectLine1" presStyleLbl="sibTrans1D1" presStyleIdx="1" presStyleCnt="7"/>
      <dgm:spPr>
        <a:noFill/>
        <a:ln w="6350" cap="flat" cmpd="sng" algn="ctr">
          <a:solidFill>
            <a:schemeClr val="accent3">
              <a:hueOff val="0"/>
              <a:satOff val="0"/>
              <a:lumOff val="0"/>
              <a:alphaOff val="0"/>
            </a:schemeClr>
          </a:solidFill>
          <a:prstDash val="dash"/>
          <a:miter lim="800000"/>
        </a:ln>
        <a:effectLst/>
      </dgm:spPr>
    </dgm:pt>
    <dgm:pt modelId="{188ADD3C-B047-484C-B3B6-620B98F23ED0}" type="pres">
      <dgm:prSet presAssocID="{2604231D-7D92-42E3-8440-4F37577ACEDF}" presName="ConnectLineEnd1" presStyleLbl="lnNode1" presStyleIdx="1" presStyleCnt="7"/>
      <dgm:spPr/>
    </dgm:pt>
    <dgm:pt modelId="{07D80FEF-5A1C-AD40-8F8D-09D84816D623}" type="pres">
      <dgm:prSet presAssocID="{2604231D-7D92-42E3-8440-4F37577ACEDF}" presName="EmptyPane1" presStyleCnt="0"/>
      <dgm:spPr/>
    </dgm:pt>
    <dgm:pt modelId="{BB162B05-45CD-864F-A636-E82BA678BA70}" type="pres">
      <dgm:prSet presAssocID="{81F3EB04-3B0B-4653-AEF5-0BB6949EC528}" presName="spaceBetweenRectangles1" presStyleCnt="0"/>
      <dgm:spPr/>
    </dgm:pt>
    <dgm:pt modelId="{62345B8F-26CA-2042-A400-80696F888CEF}" type="pres">
      <dgm:prSet presAssocID="{F1850029-7E66-4473-9C93-B5A066AE1A25}" presName="composite1" presStyleCnt="0"/>
      <dgm:spPr/>
    </dgm:pt>
    <dgm:pt modelId="{2FD5FE69-E37D-2A41-8F05-9F68B22CA145}" type="pres">
      <dgm:prSet presAssocID="{F1850029-7E66-4473-9C93-B5A066AE1A25}" presName="parent1" presStyleLbl="alignNode1" presStyleIdx="2" presStyleCnt="7">
        <dgm:presLayoutVars>
          <dgm:chMax val="1"/>
          <dgm:chPref val="1"/>
          <dgm:bulletEnabled val="1"/>
        </dgm:presLayoutVars>
      </dgm:prSet>
      <dgm:spPr/>
    </dgm:pt>
    <dgm:pt modelId="{FF9F8884-3469-B844-ADB4-9EA26100020E}" type="pres">
      <dgm:prSet presAssocID="{F1850029-7E66-4473-9C93-B5A066AE1A25}" presName="Childtext1" presStyleLbl="revTx" presStyleIdx="2" presStyleCnt="7">
        <dgm:presLayoutVars>
          <dgm:bulletEnabled val="1"/>
        </dgm:presLayoutVars>
      </dgm:prSet>
      <dgm:spPr/>
    </dgm:pt>
    <dgm:pt modelId="{6A463534-D480-F74B-9910-77D807208BF8}" type="pres">
      <dgm:prSet presAssocID="{F1850029-7E66-4473-9C93-B5A066AE1A25}" presName="ConnectLine1" presStyleLbl="sibTrans1D1" presStyleIdx="2" presStyleCnt="7"/>
      <dgm:spPr>
        <a:noFill/>
        <a:ln w="6350" cap="flat" cmpd="sng" algn="ctr">
          <a:solidFill>
            <a:schemeClr val="accent4">
              <a:hueOff val="0"/>
              <a:satOff val="0"/>
              <a:lumOff val="0"/>
              <a:alphaOff val="0"/>
            </a:schemeClr>
          </a:solidFill>
          <a:prstDash val="dash"/>
          <a:miter lim="800000"/>
        </a:ln>
        <a:effectLst/>
      </dgm:spPr>
    </dgm:pt>
    <dgm:pt modelId="{B5054CBF-11CE-7241-B8C9-2EC54E1C3ABF}" type="pres">
      <dgm:prSet presAssocID="{F1850029-7E66-4473-9C93-B5A066AE1A25}" presName="ConnectLineEnd1" presStyleLbl="lnNode1" presStyleIdx="2" presStyleCnt="7"/>
      <dgm:spPr/>
    </dgm:pt>
    <dgm:pt modelId="{F4CA07CB-94ED-0B45-92D0-2954D30EAF96}" type="pres">
      <dgm:prSet presAssocID="{F1850029-7E66-4473-9C93-B5A066AE1A25}" presName="EmptyPane1" presStyleCnt="0"/>
      <dgm:spPr/>
    </dgm:pt>
    <dgm:pt modelId="{ED567C54-2565-034B-967E-2667A82F8386}" type="pres">
      <dgm:prSet presAssocID="{C904892F-EC6B-4F2C-88D0-6D89FDC242A7}" presName="spaceBetweenRectangles1" presStyleCnt="0"/>
      <dgm:spPr/>
    </dgm:pt>
    <dgm:pt modelId="{9D290327-D900-8B45-B85F-36156FFC03D9}" type="pres">
      <dgm:prSet presAssocID="{82954855-B809-46CD-A094-B5B23661BDB1}" presName="composite1" presStyleCnt="0"/>
      <dgm:spPr/>
    </dgm:pt>
    <dgm:pt modelId="{FD51C22B-CCBE-234C-8C6F-793D1C2543E6}" type="pres">
      <dgm:prSet presAssocID="{82954855-B809-46CD-A094-B5B23661BDB1}" presName="parent1" presStyleLbl="alignNode1" presStyleIdx="3" presStyleCnt="7">
        <dgm:presLayoutVars>
          <dgm:chMax val="1"/>
          <dgm:chPref val="1"/>
          <dgm:bulletEnabled val="1"/>
        </dgm:presLayoutVars>
      </dgm:prSet>
      <dgm:spPr/>
    </dgm:pt>
    <dgm:pt modelId="{42449977-670F-4A48-BA5B-308C2D4C9EAE}" type="pres">
      <dgm:prSet presAssocID="{82954855-B809-46CD-A094-B5B23661BDB1}" presName="Childtext1" presStyleLbl="revTx" presStyleIdx="3" presStyleCnt="7">
        <dgm:presLayoutVars>
          <dgm:bulletEnabled val="1"/>
        </dgm:presLayoutVars>
      </dgm:prSet>
      <dgm:spPr/>
    </dgm:pt>
    <dgm:pt modelId="{30B51D65-F9DB-1941-A401-44D023496F96}" type="pres">
      <dgm:prSet presAssocID="{82954855-B809-46CD-A094-B5B23661BDB1}" presName="ConnectLine1" presStyleLbl="sibTrans1D1" presStyleIdx="3" presStyleCnt="7"/>
      <dgm:spPr>
        <a:noFill/>
        <a:ln w="6350" cap="flat" cmpd="sng" algn="ctr">
          <a:solidFill>
            <a:schemeClr val="accent5">
              <a:hueOff val="0"/>
              <a:satOff val="0"/>
              <a:lumOff val="0"/>
              <a:alphaOff val="0"/>
            </a:schemeClr>
          </a:solidFill>
          <a:prstDash val="dash"/>
          <a:miter lim="800000"/>
        </a:ln>
        <a:effectLst/>
      </dgm:spPr>
    </dgm:pt>
    <dgm:pt modelId="{D02DCCC5-4E0D-1049-8CE0-7CD7602E711F}" type="pres">
      <dgm:prSet presAssocID="{82954855-B809-46CD-A094-B5B23661BDB1}" presName="ConnectLineEnd1" presStyleLbl="lnNode1" presStyleIdx="3" presStyleCnt="7"/>
      <dgm:spPr/>
    </dgm:pt>
    <dgm:pt modelId="{A79990B3-6730-454B-B531-82D7D6714321}" type="pres">
      <dgm:prSet presAssocID="{82954855-B809-46CD-A094-B5B23661BDB1}" presName="EmptyPane1" presStyleCnt="0"/>
      <dgm:spPr/>
    </dgm:pt>
    <dgm:pt modelId="{2360E0D8-C344-9841-9ED6-E4B2EBB55441}" type="pres">
      <dgm:prSet presAssocID="{C74BE6BE-42EA-4C7C-ACF5-05962B285350}" presName="spaceBetweenRectangles1" presStyleCnt="0"/>
      <dgm:spPr/>
    </dgm:pt>
    <dgm:pt modelId="{A5F5B417-DDAB-FD4C-95C7-55B8593D6598}" type="pres">
      <dgm:prSet presAssocID="{245DBA7C-FD16-4902-ABBC-B0437F13BA07}" presName="composite1" presStyleCnt="0"/>
      <dgm:spPr/>
    </dgm:pt>
    <dgm:pt modelId="{6FD7C4EA-8217-054C-A198-C2EA57499380}" type="pres">
      <dgm:prSet presAssocID="{245DBA7C-FD16-4902-ABBC-B0437F13BA07}" presName="parent1" presStyleLbl="alignNode1" presStyleIdx="4" presStyleCnt="7">
        <dgm:presLayoutVars>
          <dgm:chMax val="1"/>
          <dgm:chPref val="1"/>
          <dgm:bulletEnabled val="1"/>
        </dgm:presLayoutVars>
      </dgm:prSet>
      <dgm:spPr/>
    </dgm:pt>
    <dgm:pt modelId="{39795E47-D4FD-7744-883F-C8F53FAA8823}" type="pres">
      <dgm:prSet presAssocID="{245DBA7C-FD16-4902-ABBC-B0437F13BA07}" presName="Childtext1" presStyleLbl="revTx" presStyleIdx="4" presStyleCnt="7">
        <dgm:presLayoutVars>
          <dgm:bulletEnabled val="1"/>
        </dgm:presLayoutVars>
      </dgm:prSet>
      <dgm:spPr/>
    </dgm:pt>
    <dgm:pt modelId="{EBA580B2-9164-9049-9A55-9243524A11D2}" type="pres">
      <dgm:prSet presAssocID="{245DBA7C-FD16-4902-ABBC-B0437F13BA07}" presName="ConnectLine1" presStyleLbl="sibTrans1D1" presStyleIdx="4" presStyleCnt="7"/>
      <dgm:spPr>
        <a:noFill/>
        <a:ln w="6350" cap="flat" cmpd="sng" algn="ctr">
          <a:solidFill>
            <a:schemeClr val="accent6">
              <a:hueOff val="0"/>
              <a:satOff val="0"/>
              <a:lumOff val="0"/>
              <a:alphaOff val="0"/>
            </a:schemeClr>
          </a:solidFill>
          <a:prstDash val="dash"/>
          <a:miter lim="800000"/>
        </a:ln>
        <a:effectLst/>
      </dgm:spPr>
    </dgm:pt>
    <dgm:pt modelId="{558DA32C-6E08-F743-BD70-84CB70E2FA8B}" type="pres">
      <dgm:prSet presAssocID="{245DBA7C-FD16-4902-ABBC-B0437F13BA07}" presName="ConnectLineEnd1" presStyleLbl="lnNode1" presStyleIdx="4" presStyleCnt="7"/>
      <dgm:spPr/>
    </dgm:pt>
    <dgm:pt modelId="{60849F0D-C86F-044A-AF4B-0DEB23BAA39D}" type="pres">
      <dgm:prSet presAssocID="{245DBA7C-FD16-4902-ABBC-B0437F13BA07}" presName="EmptyPane1" presStyleCnt="0"/>
      <dgm:spPr/>
    </dgm:pt>
    <dgm:pt modelId="{AD121190-D689-5C49-A4F3-E62F4689A5BB}" type="pres">
      <dgm:prSet presAssocID="{53ACFEC9-A0B4-40E5-AFE0-11D9A6256E45}" presName="spaceBetweenRectangles1" presStyleCnt="0"/>
      <dgm:spPr/>
    </dgm:pt>
    <dgm:pt modelId="{584CEC70-64A0-2344-920D-D443B61CD6E1}" type="pres">
      <dgm:prSet presAssocID="{A6B8A6C2-DB51-4639-BFC3-420881DA2DCE}" presName="composite1" presStyleCnt="0"/>
      <dgm:spPr/>
    </dgm:pt>
    <dgm:pt modelId="{8112066A-85EF-9340-8325-32B1041F0F99}" type="pres">
      <dgm:prSet presAssocID="{A6B8A6C2-DB51-4639-BFC3-420881DA2DCE}" presName="parent1" presStyleLbl="alignNode1" presStyleIdx="5" presStyleCnt="7">
        <dgm:presLayoutVars>
          <dgm:chMax val="1"/>
          <dgm:chPref val="1"/>
          <dgm:bulletEnabled val="1"/>
        </dgm:presLayoutVars>
      </dgm:prSet>
      <dgm:spPr/>
    </dgm:pt>
    <dgm:pt modelId="{D4E183F5-38A7-6A44-985A-32852A5E13C5}" type="pres">
      <dgm:prSet presAssocID="{A6B8A6C2-DB51-4639-BFC3-420881DA2DCE}" presName="Childtext1" presStyleLbl="revTx" presStyleIdx="5" presStyleCnt="7">
        <dgm:presLayoutVars>
          <dgm:bulletEnabled val="1"/>
        </dgm:presLayoutVars>
      </dgm:prSet>
      <dgm:spPr/>
    </dgm:pt>
    <dgm:pt modelId="{6C2A42E4-7FA8-9D48-9E7E-CFBDBC556ACF}" type="pres">
      <dgm:prSet presAssocID="{A6B8A6C2-DB51-4639-BFC3-420881DA2DCE}" presName="ConnectLine1" presStyleLbl="sibTrans1D1" presStyleIdx="5" presStyleCnt="7"/>
      <dgm:spPr>
        <a:noFill/>
        <a:ln w="6350" cap="flat" cmpd="sng" algn="ctr">
          <a:solidFill>
            <a:schemeClr val="accent2">
              <a:hueOff val="0"/>
              <a:satOff val="0"/>
              <a:lumOff val="0"/>
              <a:alphaOff val="0"/>
            </a:schemeClr>
          </a:solidFill>
          <a:prstDash val="dash"/>
          <a:miter lim="800000"/>
        </a:ln>
        <a:effectLst/>
      </dgm:spPr>
    </dgm:pt>
    <dgm:pt modelId="{5708E812-902E-D241-8DA5-4CDEE8953111}" type="pres">
      <dgm:prSet presAssocID="{A6B8A6C2-DB51-4639-BFC3-420881DA2DCE}" presName="ConnectLineEnd1" presStyleLbl="lnNode1" presStyleIdx="5" presStyleCnt="7"/>
      <dgm:spPr/>
    </dgm:pt>
    <dgm:pt modelId="{38DBBBF7-3E36-D74D-BD13-541491E5271F}" type="pres">
      <dgm:prSet presAssocID="{A6B8A6C2-DB51-4639-BFC3-420881DA2DCE}" presName="EmptyPane1" presStyleCnt="0"/>
      <dgm:spPr/>
    </dgm:pt>
    <dgm:pt modelId="{27BBA8DD-3152-664A-BFD3-5257118B75EB}" type="pres">
      <dgm:prSet presAssocID="{99E29644-1CD1-4535-935B-6B0B8C024C0E}" presName="spaceBetweenRectangles1" presStyleCnt="0"/>
      <dgm:spPr/>
    </dgm:pt>
    <dgm:pt modelId="{E6B28931-47BA-F145-A124-1E88DB086D93}" type="pres">
      <dgm:prSet presAssocID="{F94F1C47-40F6-485E-8CA6-EDEFA876C5EB}" presName="composite1" presStyleCnt="0"/>
      <dgm:spPr/>
    </dgm:pt>
    <dgm:pt modelId="{E93ECA8D-70CF-5D4C-B86F-F442D3F66021}" type="pres">
      <dgm:prSet presAssocID="{F94F1C47-40F6-485E-8CA6-EDEFA876C5EB}" presName="parent1" presStyleLbl="alignNode1" presStyleIdx="6" presStyleCnt="7">
        <dgm:presLayoutVars>
          <dgm:chMax val="1"/>
          <dgm:chPref val="1"/>
          <dgm:bulletEnabled val="1"/>
        </dgm:presLayoutVars>
      </dgm:prSet>
      <dgm:spPr/>
    </dgm:pt>
    <dgm:pt modelId="{66D5C7A5-8EF1-814B-8E36-760CD9C3C686}" type="pres">
      <dgm:prSet presAssocID="{F94F1C47-40F6-485E-8CA6-EDEFA876C5EB}" presName="Childtext1" presStyleLbl="revTx" presStyleIdx="6" presStyleCnt="7">
        <dgm:presLayoutVars>
          <dgm:bulletEnabled val="1"/>
        </dgm:presLayoutVars>
      </dgm:prSet>
      <dgm:spPr/>
    </dgm:pt>
    <dgm:pt modelId="{93C3E39B-A0CD-4140-B509-3F178ACCC885}" type="pres">
      <dgm:prSet presAssocID="{F94F1C47-40F6-485E-8CA6-EDEFA876C5EB}" presName="ConnectLine1" presStyleLbl="sibTrans1D1" presStyleIdx="6" presStyleCnt="7"/>
      <dgm:spPr>
        <a:noFill/>
        <a:ln w="6350" cap="flat" cmpd="sng" algn="ctr">
          <a:solidFill>
            <a:schemeClr val="accent3">
              <a:hueOff val="0"/>
              <a:satOff val="0"/>
              <a:lumOff val="0"/>
              <a:alphaOff val="0"/>
            </a:schemeClr>
          </a:solidFill>
          <a:prstDash val="dash"/>
          <a:miter lim="800000"/>
        </a:ln>
        <a:effectLst/>
      </dgm:spPr>
    </dgm:pt>
    <dgm:pt modelId="{CA7A173D-6220-7140-BC7A-DACFF4EB3FEC}" type="pres">
      <dgm:prSet presAssocID="{F94F1C47-40F6-485E-8CA6-EDEFA876C5EB}" presName="ConnectLineEnd1" presStyleLbl="lnNode1" presStyleIdx="6" presStyleCnt="7"/>
      <dgm:spPr/>
    </dgm:pt>
    <dgm:pt modelId="{3BBDB4F8-2CF9-254D-99E1-C24F0DAF5D40}" type="pres">
      <dgm:prSet presAssocID="{F94F1C47-40F6-485E-8CA6-EDEFA876C5EB}" presName="EmptyPane1" presStyleCnt="0"/>
      <dgm:spPr/>
    </dgm:pt>
  </dgm:ptLst>
  <dgm:cxnLst>
    <dgm:cxn modelId="{FE5AAB01-953A-244A-B8B0-B0EF63C599B4}" type="presOf" srcId="{847415FD-D758-4A3B-B846-86D4BE6D4FD6}" destId="{EA8942BF-CCD3-8F40-B196-44F6A4FB1F7C}" srcOrd="0" destOrd="0" presId="urn:microsoft.com/office/officeart/2016/7/layout/RoundedRectangleTimeline"/>
    <dgm:cxn modelId="{8D839E18-749F-47AD-BF7C-0FDC9441D227}" srcId="{2604231D-7D92-42E3-8440-4F37577ACEDF}" destId="{B47F751C-38DA-422D-8787-E40A9E60BA0D}" srcOrd="0" destOrd="0" parTransId="{F8B41F16-D4E3-4B2C-A925-4A5EDB210136}" sibTransId="{0ADD83C9-18D2-41C4-A28D-58C476E67FA3}"/>
    <dgm:cxn modelId="{C56E011D-9ADF-3A4C-AA6D-1CBBB016625C}" type="presOf" srcId="{06603CD0-CEE2-4225-9BBD-A10D40BC1669}" destId="{D4E183F5-38A7-6A44-985A-32852A5E13C5}" srcOrd="0" destOrd="0" presId="urn:microsoft.com/office/officeart/2016/7/layout/RoundedRectangleTimeline"/>
    <dgm:cxn modelId="{C861DC2E-FCED-427A-B0BF-49577AF1BCE2}" srcId="{82954855-B809-46CD-A094-B5B23661BDB1}" destId="{57912C72-53B1-4912-9AB2-48D4F3F9CBF8}" srcOrd="0" destOrd="0" parTransId="{678E4DE6-D1BF-4C4A-87BE-64391D92929D}" sibTransId="{056DF42F-CF57-4716-9D0C-3E08DBB742F6}"/>
    <dgm:cxn modelId="{FEDA332F-EEC7-3042-AE9D-433C2F4EB739}" type="presOf" srcId="{B4738EA1-75DA-47B7-B6BB-994EE6834F06}" destId="{39795E47-D4FD-7744-883F-C8F53FAA8823}" srcOrd="0" destOrd="0" presId="urn:microsoft.com/office/officeart/2016/7/layout/RoundedRectangleTimeline"/>
    <dgm:cxn modelId="{D7B4C83B-6B89-E84E-8A45-7EE608395BB4}" type="presOf" srcId="{245DBA7C-FD16-4902-ABBC-B0437F13BA07}" destId="{6FD7C4EA-8217-054C-A198-C2EA57499380}" srcOrd="0" destOrd="0" presId="urn:microsoft.com/office/officeart/2016/7/layout/RoundedRectangleTimeline"/>
    <dgm:cxn modelId="{5C313D43-4BE4-4261-B5D1-4282D4862419}" srcId="{847415FD-D758-4A3B-B846-86D4BE6D4FD6}" destId="{A6B8A6C2-DB51-4639-BFC3-420881DA2DCE}" srcOrd="5" destOrd="0" parTransId="{2C6E6A1A-7C58-461B-A9F9-E626C576CEEA}" sibTransId="{99E29644-1CD1-4535-935B-6B0B8C024C0E}"/>
    <dgm:cxn modelId="{3BE84044-F7F7-1B45-9BBD-CEE765098CE2}" type="presOf" srcId="{F94F1C47-40F6-485E-8CA6-EDEFA876C5EB}" destId="{E93ECA8D-70CF-5D4C-B86F-F442D3F66021}" srcOrd="0" destOrd="0" presId="urn:microsoft.com/office/officeart/2016/7/layout/RoundedRectangleTimeline"/>
    <dgm:cxn modelId="{64F3B85F-FC66-41C2-AF98-995AD7C9E5C6}" srcId="{847415FD-D758-4A3B-B846-86D4BE6D4FD6}" destId="{82954855-B809-46CD-A094-B5B23661BDB1}" srcOrd="3" destOrd="0" parTransId="{C8FB98A8-948D-4046-95F2-0FC133CCA643}" sibTransId="{C74BE6BE-42EA-4C7C-ACF5-05962B285350}"/>
    <dgm:cxn modelId="{659A3C61-BC9B-BB4B-8636-3F01A37D31BD}" type="presOf" srcId="{82954855-B809-46CD-A094-B5B23661BDB1}" destId="{FD51C22B-CCBE-234C-8C6F-793D1C2543E6}" srcOrd="0" destOrd="0" presId="urn:microsoft.com/office/officeart/2016/7/layout/RoundedRectangleTimeline"/>
    <dgm:cxn modelId="{48A8CE65-B353-49FC-981B-B565AC737CD2}" srcId="{847415FD-D758-4A3B-B846-86D4BE6D4FD6}" destId="{245DBA7C-FD16-4902-ABBC-B0437F13BA07}" srcOrd="4" destOrd="0" parTransId="{509D42ED-5B36-4530-8016-A395F050160C}" sibTransId="{53ACFEC9-A0B4-40E5-AFE0-11D9A6256E45}"/>
    <dgm:cxn modelId="{2981AD70-7BBE-664A-96B9-7A01ECC9CDD7}" type="presOf" srcId="{011F318E-F4B9-41A5-8197-348343AD35DC}" destId="{FF9F8884-3469-B844-ADB4-9EA26100020E}" srcOrd="0" destOrd="0" presId="urn:microsoft.com/office/officeart/2016/7/layout/RoundedRectangleTimeline"/>
    <dgm:cxn modelId="{CE99AB73-E4AB-9E46-9B35-46D25870F2CE}" type="presOf" srcId="{F1850029-7E66-4473-9C93-B5A066AE1A25}" destId="{2FD5FE69-E37D-2A41-8F05-9F68B22CA145}" srcOrd="0" destOrd="0" presId="urn:microsoft.com/office/officeart/2016/7/layout/RoundedRectangleTimeline"/>
    <dgm:cxn modelId="{E8E4A18A-AF3B-4981-9B9F-71CE96894EFE}" srcId="{F94F1C47-40F6-485E-8CA6-EDEFA876C5EB}" destId="{C763422B-29EB-4DD5-85A5-61643C6F0E6D}" srcOrd="0" destOrd="0" parTransId="{9E881C7E-9ABB-4C32-A70B-DE68E2DAA110}" sibTransId="{03E5FE95-9F54-4C32-8399-B0C7E4B52641}"/>
    <dgm:cxn modelId="{154ADF8F-2218-D543-9436-5CD689C38C15}" type="presOf" srcId="{2604231D-7D92-42E3-8440-4F37577ACEDF}" destId="{F8D58B3A-B2AD-0648-8C07-FBD5170CA41F}" srcOrd="0" destOrd="0" presId="urn:microsoft.com/office/officeart/2016/7/layout/RoundedRectangleTimeline"/>
    <dgm:cxn modelId="{79E5A498-5DC4-4448-9CA7-32CDE84968E8}" srcId="{245DBA7C-FD16-4902-ABBC-B0437F13BA07}" destId="{B4738EA1-75DA-47B7-B6BB-994EE6834F06}" srcOrd="0" destOrd="0" parTransId="{CBCF0A39-08D9-4B87-974A-6C58AE9EBF45}" sibTransId="{1ABB0264-A374-4642-9232-78E49FCACC51}"/>
    <dgm:cxn modelId="{B9A2B89A-92FE-F541-92AD-E2508DA71769}" type="presOf" srcId="{57912C72-53B1-4912-9AB2-48D4F3F9CBF8}" destId="{42449977-670F-4A48-BA5B-308C2D4C9EAE}" srcOrd="0" destOrd="0" presId="urn:microsoft.com/office/officeart/2016/7/layout/RoundedRectangleTimeline"/>
    <dgm:cxn modelId="{3BD54E9E-E09C-8940-A623-0E492E60C916}" type="presOf" srcId="{A6B8A6C2-DB51-4639-BFC3-420881DA2DCE}" destId="{8112066A-85EF-9340-8325-32B1041F0F99}" srcOrd="0" destOrd="0" presId="urn:microsoft.com/office/officeart/2016/7/layout/RoundedRectangleTimeline"/>
    <dgm:cxn modelId="{B0D4179F-D7E2-4D88-B405-D2922357E666}" srcId="{39986E31-B79C-43F5-951D-6D14CA325F1D}" destId="{9170ECB9-A75B-4FF9-8083-A0CC013FB2E9}" srcOrd="0" destOrd="0" parTransId="{AFCB47E2-8FFA-4861-A6D4-E40727D7884E}" sibTransId="{D7BF4CFA-2711-49ED-A196-747E9D276530}"/>
    <dgm:cxn modelId="{E3BD9EA0-4AB1-C645-832F-24D31BE9EE8E}" type="presOf" srcId="{C763422B-29EB-4DD5-85A5-61643C6F0E6D}" destId="{66D5C7A5-8EF1-814B-8E36-760CD9C3C686}" srcOrd="0" destOrd="0" presId="urn:microsoft.com/office/officeart/2016/7/layout/RoundedRectangleTimeline"/>
    <dgm:cxn modelId="{FF8E0DA9-D41E-5346-B163-FF2BAA40AAC5}" type="presOf" srcId="{B47F751C-38DA-422D-8787-E40A9E60BA0D}" destId="{2C09D09C-9FF5-EB47-BC46-950ADA1A5FC7}" srcOrd="0" destOrd="0" presId="urn:microsoft.com/office/officeart/2016/7/layout/RoundedRectangleTimeline"/>
    <dgm:cxn modelId="{FF7F7CAB-049F-4199-99F0-E57722F953D5}" srcId="{A6B8A6C2-DB51-4639-BFC3-420881DA2DCE}" destId="{06603CD0-CEE2-4225-9BBD-A10D40BC1669}" srcOrd="0" destOrd="0" parTransId="{25529BC6-1896-41C3-A55B-87E0E09168E6}" sibTransId="{C9B3E67B-0797-46DB-80FA-F29461AF840C}"/>
    <dgm:cxn modelId="{FD7240B4-3911-4F7B-A8CA-FB8C1EB28D7F}" srcId="{847415FD-D758-4A3B-B846-86D4BE6D4FD6}" destId="{2604231D-7D92-42E3-8440-4F37577ACEDF}" srcOrd="1" destOrd="0" parTransId="{D83E4A09-6677-4155-A2EF-15D4F3630D2B}" sibTransId="{81F3EB04-3B0B-4653-AEF5-0BB6949EC528}"/>
    <dgm:cxn modelId="{A2FEA5CA-FBA2-4BB7-BF98-6BCAAAC54F01}" srcId="{F1850029-7E66-4473-9C93-B5A066AE1A25}" destId="{011F318E-F4B9-41A5-8197-348343AD35DC}" srcOrd="0" destOrd="0" parTransId="{C36D9598-2883-44ED-8C45-D26363B000F0}" sibTransId="{F63EA78A-9EB3-4CCD-BADC-6499012E6446}"/>
    <dgm:cxn modelId="{1733D9CC-9EE2-442F-BCF4-D8F23A77F415}" srcId="{847415FD-D758-4A3B-B846-86D4BE6D4FD6}" destId="{F1850029-7E66-4473-9C93-B5A066AE1A25}" srcOrd="2" destOrd="0" parTransId="{1991B53E-F53D-4DDA-B2A9-E3DC38CE322C}" sibTransId="{C904892F-EC6B-4F2C-88D0-6D89FDC242A7}"/>
    <dgm:cxn modelId="{08DF3ED2-5A39-F44A-B75B-13555BC86610}" srcId="{A6B8A6C2-DB51-4639-BFC3-420881DA2DCE}" destId="{5790E55A-8245-4A4F-A991-4AFECAC1D6BD}" srcOrd="1" destOrd="0" parTransId="{0E0696D6-1FA5-5D49-8170-052D58EA965C}" sibTransId="{D3136963-CD17-B84A-9CC6-93A8DDF90D6C}"/>
    <dgm:cxn modelId="{C3C9B4DD-A6C8-4455-90DC-B2BBA20BCA35}" srcId="{847415FD-D758-4A3B-B846-86D4BE6D4FD6}" destId="{39986E31-B79C-43F5-951D-6D14CA325F1D}" srcOrd="0" destOrd="0" parTransId="{916F33FA-AF25-4457-8937-3EF510E10F4E}" sibTransId="{FFB47838-7E0E-485E-8A39-2EAAA98AE544}"/>
    <dgm:cxn modelId="{F90D62E4-CAC2-5548-81B3-E3376300883B}" type="presOf" srcId="{9170ECB9-A75B-4FF9-8083-A0CC013FB2E9}" destId="{2239F653-F42E-0645-AD48-E128E2895E29}" srcOrd="0" destOrd="0" presId="urn:microsoft.com/office/officeart/2016/7/layout/RoundedRectangleTimeline"/>
    <dgm:cxn modelId="{C90C08E9-7F5F-42A4-9756-48DE7A086016}" srcId="{847415FD-D758-4A3B-B846-86D4BE6D4FD6}" destId="{F94F1C47-40F6-485E-8CA6-EDEFA876C5EB}" srcOrd="6" destOrd="0" parTransId="{8E74271B-B5D7-4761-8A9B-223546360C2D}" sibTransId="{62A7C178-F0CE-46EE-9422-2613AA9D51CF}"/>
    <dgm:cxn modelId="{BF2152F8-B9F0-4947-AFEB-FEDCB139B84B}" type="presOf" srcId="{5790E55A-8245-4A4F-A991-4AFECAC1D6BD}" destId="{D4E183F5-38A7-6A44-985A-32852A5E13C5}" srcOrd="0" destOrd="1" presId="urn:microsoft.com/office/officeart/2016/7/layout/RoundedRectangleTimeline"/>
    <dgm:cxn modelId="{D5106AFF-FF0A-D941-93E2-21F8FB9BECE6}" type="presOf" srcId="{39986E31-B79C-43F5-951D-6D14CA325F1D}" destId="{AC0DAF87-E02F-F143-A84F-F39DF1BE1695}" srcOrd="0" destOrd="0" presId="urn:microsoft.com/office/officeart/2016/7/layout/RoundedRectangleTimeline"/>
    <dgm:cxn modelId="{780883E3-8840-9148-B493-6D446931EDDA}" type="presParOf" srcId="{EA8942BF-CCD3-8F40-B196-44F6A4FB1F7C}" destId="{69F207B8-22FF-0D47-8903-698009C47082}" srcOrd="0" destOrd="0" presId="urn:microsoft.com/office/officeart/2016/7/layout/RoundedRectangleTimeline"/>
    <dgm:cxn modelId="{AF70606B-A81A-4B45-8670-51FB86993D20}" type="presParOf" srcId="{69F207B8-22FF-0D47-8903-698009C47082}" destId="{AC0DAF87-E02F-F143-A84F-F39DF1BE1695}" srcOrd="0" destOrd="0" presId="urn:microsoft.com/office/officeart/2016/7/layout/RoundedRectangleTimeline"/>
    <dgm:cxn modelId="{EFCC38AE-37B6-1C4F-B61C-846CE3C839D7}" type="presParOf" srcId="{69F207B8-22FF-0D47-8903-698009C47082}" destId="{2239F653-F42E-0645-AD48-E128E2895E29}" srcOrd="1" destOrd="0" presId="urn:microsoft.com/office/officeart/2016/7/layout/RoundedRectangleTimeline"/>
    <dgm:cxn modelId="{ECE71E63-FA22-9A4A-8EB9-8E50C03F3D11}" type="presParOf" srcId="{69F207B8-22FF-0D47-8903-698009C47082}" destId="{0F6B3DCD-4C30-6C44-BC27-BCAD8F68B2EF}" srcOrd="2" destOrd="0" presId="urn:microsoft.com/office/officeart/2016/7/layout/RoundedRectangleTimeline"/>
    <dgm:cxn modelId="{C93D006C-0A65-9540-8045-71D156CD5881}" type="presParOf" srcId="{69F207B8-22FF-0D47-8903-698009C47082}" destId="{B9D3FE6A-1884-7448-A059-309E020D217D}" srcOrd="3" destOrd="0" presId="urn:microsoft.com/office/officeart/2016/7/layout/RoundedRectangleTimeline"/>
    <dgm:cxn modelId="{D628C058-4750-2542-874D-48453C29DAB1}" type="presParOf" srcId="{69F207B8-22FF-0D47-8903-698009C47082}" destId="{F4F27719-3AD5-B14D-8596-1DAF0FAC67F7}" srcOrd="4" destOrd="0" presId="urn:microsoft.com/office/officeart/2016/7/layout/RoundedRectangleTimeline"/>
    <dgm:cxn modelId="{35990CEA-5132-524E-951B-B77F9FF6BBF3}" type="presParOf" srcId="{EA8942BF-CCD3-8F40-B196-44F6A4FB1F7C}" destId="{E0A5396E-B073-1D46-92DB-6E3B63CE7C60}" srcOrd="1" destOrd="0" presId="urn:microsoft.com/office/officeart/2016/7/layout/RoundedRectangleTimeline"/>
    <dgm:cxn modelId="{5412ECCF-966F-494B-84C7-6B0428416AD2}" type="presParOf" srcId="{EA8942BF-CCD3-8F40-B196-44F6A4FB1F7C}" destId="{7FBEC01A-7763-324F-B84E-A4729ABF97EC}" srcOrd="2" destOrd="0" presId="urn:microsoft.com/office/officeart/2016/7/layout/RoundedRectangleTimeline"/>
    <dgm:cxn modelId="{DA1AA48E-D73C-3945-9A6A-67E9C0CB4342}" type="presParOf" srcId="{7FBEC01A-7763-324F-B84E-A4729ABF97EC}" destId="{F8D58B3A-B2AD-0648-8C07-FBD5170CA41F}" srcOrd="0" destOrd="0" presId="urn:microsoft.com/office/officeart/2016/7/layout/RoundedRectangleTimeline"/>
    <dgm:cxn modelId="{B5AFAC5A-7DFA-2B4C-90EB-EAB6BBBAE2AC}" type="presParOf" srcId="{7FBEC01A-7763-324F-B84E-A4729ABF97EC}" destId="{2C09D09C-9FF5-EB47-BC46-950ADA1A5FC7}" srcOrd="1" destOrd="0" presId="urn:microsoft.com/office/officeart/2016/7/layout/RoundedRectangleTimeline"/>
    <dgm:cxn modelId="{52720D08-30E6-0047-B015-D7F6B10C8DA1}" type="presParOf" srcId="{7FBEC01A-7763-324F-B84E-A4729ABF97EC}" destId="{38E8D3F2-9D76-1446-B018-D6A08202DDFE}" srcOrd="2" destOrd="0" presId="urn:microsoft.com/office/officeart/2016/7/layout/RoundedRectangleTimeline"/>
    <dgm:cxn modelId="{412D7ACD-1C4F-8544-8924-AFAA2604D80B}" type="presParOf" srcId="{7FBEC01A-7763-324F-B84E-A4729ABF97EC}" destId="{188ADD3C-B047-484C-B3B6-620B98F23ED0}" srcOrd="3" destOrd="0" presId="urn:microsoft.com/office/officeart/2016/7/layout/RoundedRectangleTimeline"/>
    <dgm:cxn modelId="{ED6B63D0-1290-3249-8E0A-B338D48E3C36}" type="presParOf" srcId="{7FBEC01A-7763-324F-B84E-A4729ABF97EC}" destId="{07D80FEF-5A1C-AD40-8F8D-09D84816D623}" srcOrd="4" destOrd="0" presId="urn:microsoft.com/office/officeart/2016/7/layout/RoundedRectangleTimeline"/>
    <dgm:cxn modelId="{B70C5BFB-2289-944F-8D90-B0C6F5538EC5}" type="presParOf" srcId="{EA8942BF-CCD3-8F40-B196-44F6A4FB1F7C}" destId="{BB162B05-45CD-864F-A636-E82BA678BA70}" srcOrd="3" destOrd="0" presId="urn:microsoft.com/office/officeart/2016/7/layout/RoundedRectangleTimeline"/>
    <dgm:cxn modelId="{614D4855-DC3B-4C47-B27B-663D356B31CF}" type="presParOf" srcId="{EA8942BF-CCD3-8F40-B196-44F6A4FB1F7C}" destId="{62345B8F-26CA-2042-A400-80696F888CEF}" srcOrd="4" destOrd="0" presId="urn:microsoft.com/office/officeart/2016/7/layout/RoundedRectangleTimeline"/>
    <dgm:cxn modelId="{7D3C6F26-28D0-8A45-BDD8-51B8A01B9286}" type="presParOf" srcId="{62345B8F-26CA-2042-A400-80696F888CEF}" destId="{2FD5FE69-E37D-2A41-8F05-9F68B22CA145}" srcOrd="0" destOrd="0" presId="urn:microsoft.com/office/officeart/2016/7/layout/RoundedRectangleTimeline"/>
    <dgm:cxn modelId="{1BE18C11-E61B-6E46-AD0A-CE7AD188BE77}" type="presParOf" srcId="{62345B8F-26CA-2042-A400-80696F888CEF}" destId="{FF9F8884-3469-B844-ADB4-9EA26100020E}" srcOrd="1" destOrd="0" presId="urn:microsoft.com/office/officeart/2016/7/layout/RoundedRectangleTimeline"/>
    <dgm:cxn modelId="{7DB526BE-50BF-F24E-B3C7-94733C133F14}" type="presParOf" srcId="{62345B8F-26CA-2042-A400-80696F888CEF}" destId="{6A463534-D480-F74B-9910-77D807208BF8}" srcOrd="2" destOrd="0" presId="urn:microsoft.com/office/officeart/2016/7/layout/RoundedRectangleTimeline"/>
    <dgm:cxn modelId="{0589D9D8-0BA3-CB4C-B627-0BD9D37DEB29}" type="presParOf" srcId="{62345B8F-26CA-2042-A400-80696F888CEF}" destId="{B5054CBF-11CE-7241-B8C9-2EC54E1C3ABF}" srcOrd="3" destOrd="0" presId="urn:microsoft.com/office/officeart/2016/7/layout/RoundedRectangleTimeline"/>
    <dgm:cxn modelId="{0744201C-1589-1644-BBF4-6893F63D2F59}" type="presParOf" srcId="{62345B8F-26CA-2042-A400-80696F888CEF}" destId="{F4CA07CB-94ED-0B45-92D0-2954D30EAF96}" srcOrd="4" destOrd="0" presId="urn:microsoft.com/office/officeart/2016/7/layout/RoundedRectangleTimeline"/>
    <dgm:cxn modelId="{1CC420D5-8E1D-534A-BB06-EAE1F804DCA5}" type="presParOf" srcId="{EA8942BF-CCD3-8F40-B196-44F6A4FB1F7C}" destId="{ED567C54-2565-034B-967E-2667A82F8386}" srcOrd="5" destOrd="0" presId="urn:microsoft.com/office/officeart/2016/7/layout/RoundedRectangleTimeline"/>
    <dgm:cxn modelId="{DFEB7925-9D63-0242-903E-28BA05B70BB4}" type="presParOf" srcId="{EA8942BF-CCD3-8F40-B196-44F6A4FB1F7C}" destId="{9D290327-D900-8B45-B85F-36156FFC03D9}" srcOrd="6" destOrd="0" presId="urn:microsoft.com/office/officeart/2016/7/layout/RoundedRectangleTimeline"/>
    <dgm:cxn modelId="{42445838-F50F-884B-941E-3FE2308938B3}" type="presParOf" srcId="{9D290327-D900-8B45-B85F-36156FFC03D9}" destId="{FD51C22B-CCBE-234C-8C6F-793D1C2543E6}" srcOrd="0" destOrd="0" presId="urn:microsoft.com/office/officeart/2016/7/layout/RoundedRectangleTimeline"/>
    <dgm:cxn modelId="{B06EA71E-C5B4-9743-9FFA-E1EE653F78B7}" type="presParOf" srcId="{9D290327-D900-8B45-B85F-36156FFC03D9}" destId="{42449977-670F-4A48-BA5B-308C2D4C9EAE}" srcOrd="1" destOrd="0" presId="urn:microsoft.com/office/officeart/2016/7/layout/RoundedRectangleTimeline"/>
    <dgm:cxn modelId="{79D30E55-9139-4B4A-801C-AFE72248471C}" type="presParOf" srcId="{9D290327-D900-8B45-B85F-36156FFC03D9}" destId="{30B51D65-F9DB-1941-A401-44D023496F96}" srcOrd="2" destOrd="0" presId="urn:microsoft.com/office/officeart/2016/7/layout/RoundedRectangleTimeline"/>
    <dgm:cxn modelId="{F8DF5F3D-81EC-1649-A345-276F2EEB9C65}" type="presParOf" srcId="{9D290327-D900-8B45-B85F-36156FFC03D9}" destId="{D02DCCC5-4E0D-1049-8CE0-7CD7602E711F}" srcOrd="3" destOrd="0" presId="urn:microsoft.com/office/officeart/2016/7/layout/RoundedRectangleTimeline"/>
    <dgm:cxn modelId="{9909EB1F-CF02-E848-9DAB-59EFF6CF371F}" type="presParOf" srcId="{9D290327-D900-8B45-B85F-36156FFC03D9}" destId="{A79990B3-6730-454B-B531-82D7D6714321}" srcOrd="4" destOrd="0" presId="urn:microsoft.com/office/officeart/2016/7/layout/RoundedRectangleTimeline"/>
    <dgm:cxn modelId="{8372B612-9ED8-6843-896A-2806B2A3B3F8}" type="presParOf" srcId="{EA8942BF-CCD3-8F40-B196-44F6A4FB1F7C}" destId="{2360E0D8-C344-9841-9ED6-E4B2EBB55441}" srcOrd="7" destOrd="0" presId="urn:microsoft.com/office/officeart/2016/7/layout/RoundedRectangleTimeline"/>
    <dgm:cxn modelId="{73D19FFD-BA33-B54B-8F10-A6AE924E8B3E}" type="presParOf" srcId="{EA8942BF-CCD3-8F40-B196-44F6A4FB1F7C}" destId="{A5F5B417-DDAB-FD4C-95C7-55B8593D6598}" srcOrd="8" destOrd="0" presId="urn:microsoft.com/office/officeart/2016/7/layout/RoundedRectangleTimeline"/>
    <dgm:cxn modelId="{2A247616-BFC9-4A46-B083-4825FB0217A0}" type="presParOf" srcId="{A5F5B417-DDAB-FD4C-95C7-55B8593D6598}" destId="{6FD7C4EA-8217-054C-A198-C2EA57499380}" srcOrd="0" destOrd="0" presId="urn:microsoft.com/office/officeart/2016/7/layout/RoundedRectangleTimeline"/>
    <dgm:cxn modelId="{DBBB22A8-9A11-7F4A-80F5-F63AD91B5F89}" type="presParOf" srcId="{A5F5B417-DDAB-FD4C-95C7-55B8593D6598}" destId="{39795E47-D4FD-7744-883F-C8F53FAA8823}" srcOrd="1" destOrd="0" presId="urn:microsoft.com/office/officeart/2016/7/layout/RoundedRectangleTimeline"/>
    <dgm:cxn modelId="{6A27304C-5E36-5745-A3DA-EB120329FC3E}" type="presParOf" srcId="{A5F5B417-DDAB-FD4C-95C7-55B8593D6598}" destId="{EBA580B2-9164-9049-9A55-9243524A11D2}" srcOrd="2" destOrd="0" presId="urn:microsoft.com/office/officeart/2016/7/layout/RoundedRectangleTimeline"/>
    <dgm:cxn modelId="{EE958E0F-9BBB-D941-BD4D-94FE981735F5}" type="presParOf" srcId="{A5F5B417-DDAB-FD4C-95C7-55B8593D6598}" destId="{558DA32C-6E08-F743-BD70-84CB70E2FA8B}" srcOrd="3" destOrd="0" presId="urn:microsoft.com/office/officeart/2016/7/layout/RoundedRectangleTimeline"/>
    <dgm:cxn modelId="{6A1CDBFA-C66A-4547-BC32-C2F2069BA2F5}" type="presParOf" srcId="{A5F5B417-DDAB-FD4C-95C7-55B8593D6598}" destId="{60849F0D-C86F-044A-AF4B-0DEB23BAA39D}" srcOrd="4" destOrd="0" presId="urn:microsoft.com/office/officeart/2016/7/layout/RoundedRectangleTimeline"/>
    <dgm:cxn modelId="{F1ED39D8-8C66-754C-8B8E-79C53AD519D3}" type="presParOf" srcId="{EA8942BF-CCD3-8F40-B196-44F6A4FB1F7C}" destId="{AD121190-D689-5C49-A4F3-E62F4689A5BB}" srcOrd="9" destOrd="0" presId="urn:microsoft.com/office/officeart/2016/7/layout/RoundedRectangleTimeline"/>
    <dgm:cxn modelId="{65E9ABCC-66BA-BA41-8728-290D8F0686C5}" type="presParOf" srcId="{EA8942BF-CCD3-8F40-B196-44F6A4FB1F7C}" destId="{584CEC70-64A0-2344-920D-D443B61CD6E1}" srcOrd="10" destOrd="0" presId="urn:microsoft.com/office/officeart/2016/7/layout/RoundedRectangleTimeline"/>
    <dgm:cxn modelId="{8DD73828-06A0-A74A-8D03-3359CABFE61A}" type="presParOf" srcId="{584CEC70-64A0-2344-920D-D443B61CD6E1}" destId="{8112066A-85EF-9340-8325-32B1041F0F99}" srcOrd="0" destOrd="0" presId="urn:microsoft.com/office/officeart/2016/7/layout/RoundedRectangleTimeline"/>
    <dgm:cxn modelId="{7B684D4B-A479-1E42-9CA1-B2512CF46813}" type="presParOf" srcId="{584CEC70-64A0-2344-920D-D443B61CD6E1}" destId="{D4E183F5-38A7-6A44-985A-32852A5E13C5}" srcOrd="1" destOrd="0" presId="urn:microsoft.com/office/officeart/2016/7/layout/RoundedRectangleTimeline"/>
    <dgm:cxn modelId="{924C5B18-9894-BD4C-AFAC-B01596CE8ECB}" type="presParOf" srcId="{584CEC70-64A0-2344-920D-D443B61CD6E1}" destId="{6C2A42E4-7FA8-9D48-9E7E-CFBDBC556ACF}" srcOrd="2" destOrd="0" presId="urn:microsoft.com/office/officeart/2016/7/layout/RoundedRectangleTimeline"/>
    <dgm:cxn modelId="{EC5FA723-347E-F746-8F4C-F12AA21C8083}" type="presParOf" srcId="{584CEC70-64A0-2344-920D-D443B61CD6E1}" destId="{5708E812-902E-D241-8DA5-4CDEE8953111}" srcOrd="3" destOrd="0" presId="urn:microsoft.com/office/officeart/2016/7/layout/RoundedRectangleTimeline"/>
    <dgm:cxn modelId="{12E172E6-ABB4-5C48-B96A-4DB03A402B13}" type="presParOf" srcId="{584CEC70-64A0-2344-920D-D443B61CD6E1}" destId="{38DBBBF7-3E36-D74D-BD13-541491E5271F}" srcOrd="4" destOrd="0" presId="urn:microsoft.com/office/officeart/2016/7/layout/RoundedRectangleTimeline"/>
    <dgm:cxn modelId="{C7984FA2-823A-F44C-A4C8-D1BDF27F1450}" type="presParOf" srcId="{EA8942BF-CCD3-8F40-B196-44F6A4FB1F7C}" destId="{27BBA8DD-3152-664A-BFD3-5257118B75EB}" srcOrd="11" destOrd="0" presId="urn:microsoft.com/office/officeart/2016/7/layout/RoundedRectangleTimeline"/>
    <dgm:cxn modelId="{8BBAB0F1-3A34-EE4A-A9D9-15A04FEC69CC}" type="presParOf" srcId="{EA8942BF-CCD3-8F40-B196-44F6A4FB1F7C}" destId="{E6B28931-47BA-F145-A124-1E88DB086D93}" srcOrd="12" destOrd="0" presId="urn:microsoft.com/office/officeart/2016/7/layout/RoundedRectangleTimeline"/>
    <dgm:cxn modelId="{89C96753-1603-7943-9E32-5439A88FB6E1}" type="presParOf" srcId="{E6B28931-47BA-F145-A124-1E88DB086D93}" destId="{E93ECA8D-70CF-5D4C-B86F-F442D3F66021}" srcOrd="0" destOrd="0" presId="urn:microsoft.com/office/officeart/2016/7/layout/RoundedRectangleTimeline"/>
    <dgm:cxn modelId="{11A7195C-7266-FF4A-A186-08F2C6725863}" type="presParOf" srcId="{E6B28931-47BA-F145-A124-1E88DB086D93}" destId="{66D5C7A5-8EF1-814B-8E36-760CD9C3C686}" srcOrd="1" destOrd="0" presId="urn:microsoft.com/office/officeart/2016/7/layout/RoundedRectangleTimeline"/>
    <dgm:cxn modelId="{81BC6C21-BA88-164A-919B-8395E059383C}" type="presParOf" srcId="{E6B28931-47BA-F145-A124-1E88DB086D93}" destId="{93C3E39B-A0CD-4140-B509-3F178ACCC885}" srcOrd="2" destOrd="0" presId="urn:microsoft.com/office/officeart/2016/7/layout/RoundedRectangleTimeline"/>
    <dgm:cxn modelId="{8E7C9AD8-4A0E-4A40-91B2-300CB968CAC1}" type="presParOf" srcId="{E6B28931-47BA-F145-A124-1E88DB086D93}" destId="{CA7A173D-6220-7140-BC7A-DACFF4EB3FEC}" srcOrd="3" destOrd="0" presId="urn:microsoft.com/office/officeart/2016/7/layout/RoundedRectangleTimeline"/>
    <dgm:cxn modelId="{A7A270FC-0211-8346-8B2B-3E9ED4564009}" type="presParOf" srcId="{E6B28931-47BA-F145-A124-1E88DB086D93}" destId="{3BBDB4F8-2CF9-254D-99E1-C24F0DAF5D40}"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8A47F5-C4E8-4B39-BA6C-E9D31C40B573}" type="doc">
      <dgm:prSet loTypeId="urn:microsoft.com/office/officeart/2016/7/layout/RepeatingBendingProcessNew" loCatId="process" qsTypeId="urn:microsoft.com/office/officeart/2005/8/quickstyle/simple4" qsCatId="simple" csTypeId="urn:microsoft.com/office/officeart/2005/8/colors/colorful5" csCatId="colorful" phldr="1"/>
      <dgm:spPr/>
      <dgm:t>
        <a:bodyPr/>
        <a:lstStyle/>
        <a:p>
          <a:endParaRPr lang="en-US"/>
        </a:p>
      </dgm:t>
    </dgm:pt>
    <dgm:pt modelId="{DAE32382-EF1B-4D84-9BB5-EB9224CADB01}">
      <dgm:prSet/>
      <dgm:spPr/>
      <dgm:t>
        <a:bodyPr/>
        <a:lstStyle/>
        <a:p>
          <a:r>
            <a:rPr lang="en-US" dirty="0"/>
            <a:t>Step 1: Abuse Intune Application related permissions (</a:t>
          </a:r>
          <a:r>
            <a:rPr lang="en-US" dirty="0" err="1"/>
            <a:t>DeviceManagementApps</a:t>
          </a:r>
          <a:r>
            <a:rPr lang="en-US" dirty="0"/>
            <a:t>)</a:t>
          </a:r>
        </a:p>
      </dgm:t>
    </dgm:pt>
    <dgm:pt modelId="{63F2FBFE-4108-44BD-8CD8-8577CB97C6F7}" type="parTrans" cxnId="{899C8765-70E2-43B8-940C-0CC9D46ADD21}">
      <dgm:prSet/>
      <dgm:spPr/>
      <dgm:t>
        <a:bodyPr/>
        <a:lstStyle/>
        <a:p>
          <a:endParaRPr lang="en-US"/>
        </a:p>
      </dgm:t>
    </dgm:pt>
    <dgm:pt modelId="{28FFC13A-5670-462B-BE2D-DAB0E8598757}" type="sibTrans" cxnId="{899C8765-70E2-43B8-940C-0CC9D46ADD21}">
      <dgm:prSet phldrT="1" phldr="0"/>
      <dgm:spPr/>
      <dgm:t>
        <a:bodyPr/>
        <a:lstStyle/>
        <a:p>
          <a:r>
            <a:rPr lang="en-US"/>
            <a:t>1</a:t>
          </a:r>
        </a:p>
      </dgm:t>
    </dgm:pt>
    <dgm:pt modelId="{5275285B-76F6-4411-9A6E-B654FF2C5361}">
      <dgm:prSet/>
      <dgm:spPr/>
      <dgm:t>
        <a:bodyPr/>
        <a:lstStyle/>
        <a:p>
          <a:r>
            <a:rPr lang="en-US" dirty="0"/>
            <a:t>Step 2: Create LOB apps for Intune.</a:t>
          </a:r>
        </a:p>
      </dgm:t>
    </dgm:pt>
    <dgm:pt modelId="{13C36B12-FEC9-40F2-81ED-7458DA90ED52}" type="parTrans" cxnId="{9835E17D-A717-4EE5-AB10-F1124AFF1A56}">
      <dgm:prSet/>
      <dgm:spPr/>
      <dgm:t>
        <a:bodyPr/>
        <a:lstStyle/>
        <a:p>
          <a:endParaRPr lang="en-US"/>
        </a:p>
      </dgm:t>
    </dgm:pt>
    <dgm:pt modelId="{065DA1B7-1A7C-4098-970B-0EB7F3D8AC3E}" type="sibTrans" cxnId="{9835E17D-A717-4EE5-AB10-F1124AFF1A56}">
      <dgm:prSet phldrT="2" phldr="0"/>
      <dgm:spPr/>
      <dgm:t>
        <a:bodyPr/>
        <a:lstStyle/>
        <a:p>
          <a:r>
            <a:rPr lang="en-US"/>
            <a:t>2</a:t>
          </a:r>
        </a:p>
      </dgm:t>
    </dgm:pt>
    <dgm:pt modelId="{2C5FE4A1-0EFB-4C40-AE43-2B27C18BFFC7}">
      <dgm:prSet/>
      <dgm:spPr/>
      <dgm:t>
        <a:bodyPr/>
        <a:lstStyle/>
        <a:p>
          <a:r>
            <a:rPr lang="en-US" dirty="0"/>
            <a:t>Step 3: Deploy malicious Windows Application.</a:t>
          </a:r>
        </a:p>
      </dgm:t>
    </dgm:pt>
    <dgm:pt modelId="{150E0A0D-82D4-4135-9CEC-554183C782A9}" type="parTrans" cxnId="{D9E8A481-1A79-42F8-8F23-031EA4BFC412}">
      <dgm:prSet/>
      <dgm:spPr/>
      <dgm:t>
        <a:bodyPr/>
        <a:lstStyle/>
        <a:p>
          <a:endParaRPr lang="en-US"/>
        </a:p>
      </dgm:t>
    </dgm:pt>
    <dgm:pt modelId="{2CA3AA55-5D07-4783-9FE2-316AD8C6E4F7}" type="sibTrans" cxnId="{D9E8A481-1A79-42F8-8F23-031EA4BFC412}">
      <dgm:prSet phldrT="3" phldr="0"/>
      <dgm:spPr/>
      <dgm:t>
        <a:bodyPr/>
        <a:lstStyle/>
        <a:p>
          <a:r>
            <a:rPr lang="en-US"/>
            <a:t>3</a:t>
          </a:r>
        </a:p>
      </dgm:t>
    </dgm:pt>
    <dgm:pt modelId="{1A33DF52-49FF-4C8B-861B-6D8DE41B8C4A}">
      <dgm:prSet/>
      <dgm:spPr/>
      <dgm:t>
        <a:bodyPr/>
        <a:lstStyle/>
        <a:p>
          <a:r>
            <a:rPr lang="en-US" dirty="0"/>
            <a:t>Step 4: Obtain System Privileges.</a:t>
          </a:r>
        </a:p>
      </dgm:t>
    </dgm:pt>
    <dgm:pt modelId="{67ACDACD-0DA7-4E2A-8F50-196C8E73FFA4}" type="parTrans" cxnId="{9B0DC13D-096B-40DE-94B2-0B06A7EF1AC3}">
      <dgm:prSet/>
      <dgm:spPr/>
      <dgm:t>
        <a:bodyPr/>
        <a:lstStyle/>
        <a:p>
          <a:endParaRPr lang="en-US"/>
        </a:p>
      </dgm:t>
    </dgm:pt>
    <dgm:pt modelId="{32943DFC-ED7F-4346-BC85-628385FF2585}" type="sibTrans" cxnId="{9B0DC13D-096B-40DE-94B2-0B06A7EF1AC3}">
      <dgm:prSet phldrT="4" phldr="0"/>
      <dgm:spPr/>
      <dgm:t>
        <a:bodyPr/>
        <a:lstStyle/>
        <a:p>
          <a:endParaRPr lang="en-US"/>
        </a:p>
      </dgm:t>
    </dgm:pt>
    <dgm:pt modelId="{23B4E893-6FAE-4802-AAB4-BA0E96BA8494}" type="pres">
      <dgm:prSet presAssocID="{3D8A47F5-C4E8-4B39-BA6C-E9D31C40B573}" presName="Name0" presStyleCnt="0">
        <dgm:presLayoutVars>
          <dgm:dir/>
          <dgm:resizeHandles val="exact"/>
        </dgm:presLayoutVars>
      </dgm:prSet>
      <dgm:spPr/>
    </dgm:pt>
    <dgm:pt modelId="{FC551623-6962-4342-A155-16A9E209A6FD}" type="pres">
      <dgm:prSet presAssocID="{DAE32382-EF1B-4D84-9BB5-EB9224CADB01}" presName="node" presStyleLbl="node1" presStyleIdx="0" presStyleCnt="4">
        <dgm:presLayoutVars>
          <dgm:bulletEnabled val="1"/>
        </dgm:presLayoutVars>
      </dgm:prSet>
      <dgm:spPr/>
    </dgm:pt>
    <dgm:pt modelId="{31FC8A68-751C-407F-A638-6B0C0115CC85}" type="pres">
      <dgm:prSet presAssocID="{28FFC13A-5670-462B-BE2D-DAB0E8598757}" presName="sibTrans" presStyleLbl="sibTrans1D1" presStyleIdx="0" presStyleCnt="3"/>
      <dgm:spPr/>
    </dgm:pt>
    <dgm:pt modelId="{D5FCE992-F692-4CF8-9139-D134A2367A3E}" type="pres">
      <dgm:prSet presAssocID="{28FFC13A-5670-462B-BE2D-DAB0E8598757}" presName="connectorText" presStyleLbl="sibTrans1D1" presStyleIdx="0" presStyleCnt="3"/>
      <dgm:spPr/>
    </dgm:pt>
    <dgm:pt modelId="{9406C744-6684-4109-BF41-398BB062F9EC}" type="pres">
      <dgm:prSet presAssocID="{5275285B-76F6-4411-9A6E-B654FF2C5361}" presName="node" presStyleLbl="node1" presStyleIdx="1" presStyleCnt="4">
        <dgm:presLayoutVars>
          <dgm:bulletEnabled val="1"/>
        </dgm:presLayoutVars>
      </dgm:prSet>
      <dgm:spPr/>
    </dgm:pt>
    <dgm:pt modelId="{D7DB6CBC-B32D-4DA6-9FEF-FFB706CD26D8}" type="pres">
      <dgm:prSet presAssocID="{065DA1B7-1A7C-4098-970B-0EB7F3D8AC3E}" presName="sibTrans" presStyleLbl="sibTrans1D1" presStyleIdx="1" presStyleCnt="3"/>
      <dgm:spPr/>
    </dgm:pt>
    <dgm:pt modelId="{997B36D6-D2BE-44BC-932E-77617AADEF01}" type="pres">
      <dgm:prSet presAssocID="{065DA1B7-1A7C-4098-970B-0EB7F3D8AC3E}" presName="connectorText" presStyleLbl="sibTrans1D1" presStyleIdx="1" presStyleCnt="3"/>
      <dgm:spPr/>
    </dgm:pt>
    <dgm:pt modelId="{852D73C4-7CE6-40CC-BAD0-8BABA48BA92D}" type="pres">
      <dgm:prSet presAssocID="{2C5FE4A1-0EFB-4C40-AE43-2B27C18BFFC7}" presName="node" presStyleLbl="node1" presStyleIdx="2" presStyleCnt="4">
        <dgm:presLayoutVars>
          <dgm:bulletEnabled val="1"/>
        </dgm:presLayoutVars>
      </dgm:prSet>
      <dgm:spPr/>
    </dgm:pt>
    <dgm:pt modelId="{5677C6B0-C2DF-40C8-8D31-22DFA781237E}" type="pres">
      <dgm:prSet presAssocID="{2CA3AA55-5D07-4783-9FE2-316AD8C6E4F7}" presName="sibTrans" presStyleLbl="sibTrans1D1" presStyleIdx="2" presStyleCnt="3"/>
      <dgm:spPr/>
    </dgm:pt>
    <dgm:pt modelId="{09FBB64C-A360-4C20-B14F-7ED1A2E1AB24}" type="pres">
      <dgm:prSet presAssocID="{2CA3AA55-5D07-4783-9FE2-316AD8C6E4F7}" presName="connectorText" presStyleLbl="sibTrans1D1" presStyleIdx="2" presStyleCnt="3"/>
      <dgm:spPr/>
    </dgm:pt>
    <dgm:pt modelId="{1D00CC81-C81D-4562-AB5C-DDEE6558D4A0}" type="pres">
      <dgm:prSet presAssocID="{1A33DF52-49FF-4C8B-861B-6D8DE41B8C4A}" presName="node" presStyleLbl="node1" presStyleIdx="3" presStyleCnt="4">
        <dgm:presLayoutVars>
          <dgm:bulletEnabled val="1"/>
        </dgm:presLayoutVars>
      </dgm:prSet>
      <dgm:spPr/>
    </dgm:pt>
  </dgm:ptLst>
  <dgm:cxnLst>
    <dgm:cxn modelId="{B3F94300-0480-43D7-B0EB-2127FB0A972C}" type="presOf" srcId="{5275285B-76F6-4411-9A6E-B654FF2C5361}" destId="{9406C744-6684-4109-BF41-398BB062F9EC}" srcOrd="0" destOrd="0" presId="urn:microsoft.com/office/officeart/2016/7/layout/RepeatingBendingProcessNew"/>
    <dgm:cxn modelId="{B17EA102-EEFA-4014-B9EF-E38FE891BD9D}" type="presOf" srcId="{28FFC13A-5670-462B-BE2D-DAB0E8598757}" destId="{D5FCE992-F692-4CF8-9139-D134A2367A3E}" srcOrd="1" destOrd="0" presId="urn:microsoft.com/office/officeart/2016/7/layout/RepeatingBendingProcessNew"/>
    <dgm:cxn modelId="{DBAAC025-0AB6-49CD-9723-9DC24161E3E0}" type="presOf" srcId="{DAE32382-EF1B-4D84-9BB5-EB9224CADB01}" destId="{FC551623-6962-4342-A155-16A9E209A6FD}" srcOrd="0" destOrd="0" presId="urn:microsoft.com/office/officeart/2016/7/layout/RepeatingBendingProcessNew"/>
    <dgm:cxn modelId="{3B0F3231-47F0-4E9F-B9B9-3EC2F5E53EB3}" type="presOf" srcId="{1A33DF52-49FF-4C8B-861B-6D8DE41B8C4A}" destId="{1D00CC81-C81D-4562-AB5C-DDEE6558D4A0}" srcOrd="0" destOrd="0" presId="urn:microsoft.com/office/officeart/2016/7/layout/RepeatingBendingProcessNew"/>
    <dgm:cxn modelId="{0A850F36-D149-4C77-849A-DC8E201CEC20}" type="presOf" srcId="{28FFC13A-5670-462B-BE2D-DAB0E8598757}" destId="{31FC8A68-751C-407F-A638-6B0C0115CC85}" srcOrd="0" destOrd="0" presId="urn:microsoft.com/office/officeart/2016/7/layout/RepeatingBendingProcessNew"/>
    <dgm:cxn modelId="{55B94239-AB36-4532-BBC8-D2CC86AFD995}" type="presOf" srcId="{2CA3AA55-5D07-4783-9FE2-316AD8C6E4F7}" destId="{5677C6B0-C2DF-40C8-8D31-22DFA781237E}" srcOrd="0" destOrd="0" presId="urn:microsoft.com/office/officeart/2016/7/layout/RepeatingBendingProcessNew"/>
    <dgm:cxn modelId="{9B0DC13D-096B-40DE-94B2-0B06A7EF1AC3}" srcId="{3D8A47F5-C4E8-4B39-BA6C-E9D31C40B573}" destId="{1A33DF52-49FF-4C8B-861B-6D8DE41B8C4A}" srcOrd="3" destOrd="0" parTransId="{67ACDACD-0DA7-4E2A-8F50-196C8E73FFA4}" sibTransId="{32943DFC-ED7F-4346-BC85-628385FF2585}"/>
    <dgm:cxn modelId="{899C8765-70E2-43B8-940C-0CC9D46ADD21}" srcId="{3D8A47F5-C4E8-4B39-BA6C-E9D31C40B573}" destId="{DAE32382-EF1B-4D84-9BB5-EB9224CADB01}" srcOrd="0" destOrd="0" parTransId="{63F2FBFE-4108-44BD-8CD8-8577CB97C6F7}" sibTransId="{28FFC13A-5670-462B-BE2D-DAB0E8598757}"/>
    <dgm:cxn modelId="{9835E17D-A717-4EE5-AB10-F1124AFF1A56}" srcId="{3D8A47F5-C4E8-4B39-BA6C-E9D31C40B573}" destId="{5275285B-76F6-4411-9A6E-B654FF2C5361}" srcOrd="1" destOrd="0" parTransId="{13C36B12-FEC9-40F2-81ED-7458DA90ED52}" sibTransId="{065DA1B7-1A7C-4098-970B-0EB7F3D8AC3E}"/>
    <dgm:cxn modelId="{D9E8A481-1A79-42F8-8F23-031EA4BFC412}" srcId="{3D8A47F5-C4E8-4B39-BA6C-E9D31C40B573}" destId="{2C5FE4A1-0EFB-4C40-AE43-2B27C18BFFC7}" srcOrd="2" destOrd="0" parTransId="{150E0A0D-82D4-4135-9CEC-554183C782A9}" sibTransId="{2CA3AA55-5D07-4783-9FE2-316AD8C6E4F7}"/>
    <dgm:cxn modelId="{1E9E0985-2C0D-4421-A422-1186FB5C9288}" type="presOf" srcId="{065DA1B7-1A7C-4098-970B-0EB7F3D8AC3E}" destId="{D7DB6CBC-B32D-4DA6-9FEF-FFB706CD26D8}" srcOrd="0" destOrd="0" presId="urn:microsoft.com/office/officeart/2016/7/layout/RepeatingBendingProcessNew"/>
    <dgm:cxn modelId="{AB68BB90-ACFE-456D-B0F6-0044004DC8C0}" type="presOf" srcId="{2CA3AA55-5D07-4783-9FE2-316AD8C6E4F7}" destId="{09FBB64C-A360-4C20-B14F-7ED1A2E1AB24}" srcOrd="1" destOrd="0" presId="urn:microsoft.com/office/officeart/2016/7/layout/RepeatingBendingProcessNew"/>
    <dgm:cxn modelId="{3E2E2895-0228-4244-9239-CB11F0467FC4}" type="presOf" srcId="{065DA1B7-1A7C-4098-970B-0EB7F3D8AC3E}" destId="{997B36D6-D2BE-44BC-932E-77617AADEF01}" srcOrd="1" destOrd="0" presId="urn:microsoft.com/office/officeart/2016/7/layout/RepeatingBendingProcessNew"/>
    <dgm:cxn modelId="{47D50CCE-0ECB-4DE3-A86A-681474E1A9FA}" type="presOf" srcId="{2C5FE4A1-0EFB-4C40-AE43-2B27C18BFFC7}" destId="{852D73C4-7CE6-40CC-BAD0-8BABA48BA92D}" srcOrd="0" destOrd="0" presId="urn:microsoft.com/office/officeart/2016/7/layout/RepeatingBendingProcessNew"/>
    <dgm:cxn modelId="{D8FF67E0-E771-4BE2-AD8E-B2E1CA4570FE}" type="presOf" srcId="{3D8A47F5-C4E8-4B39-BA6C-E9D31C40B573}" destId="{23B4E893-6FAE-4802-AAB4-BA0E96BA8494}" srcOrd="0" destOrd="0" presId="urn:microsoft.com/office/officeart/2016/7/layout/RepeatingBendingProcessNew"/>
    <dgm:cxn modelId="{16CA8C4E-77BD-44FC-9746-2D81EB78E6AC}" type="presParOf" srcId="{23B4E893-6FAE-4802-AAB4-BA0E96BA8494}" destId="{FC551623-6962-4342-A155-16A9E209A6FD}" srcOrd="0" destOrd="0" presId="urn:microsoft.com/office/officeart/2016/7/layout/RepeatingBendingProcessNew"/>
    <dgm:cxn modelId="{5BD25ECA-D947-4D83-BE87-B13823B1843A}" type="presParOf" srcId="{23B4E893-6FAE-4802-AAB4-BA0E96BA8494}" destId="{31FC8A68-751C-407F-A638-6B0C0115CC85}" srcOrd="1" destOrd="0" presId="urn:microsoft.com/office/officeart/2016/7/layout/RepeatingBendingProcessNew"/>
    <dgm:cxn modelId="{583D9E28-EBD9-4E0B-B16A-BBED27182350}" type="presParOf" srcId="{31FC8A68-751C-407F-A638-6B0C0115CC85}" destId="{D5FCE992-F692-4CF8-9139-D134A2367A3E}" srcOrd="0" destOrd="0" presId="urn:microsoft.com/office/officeart/2016/7/layout/RepeatingBendingProcessNew"/>
    <dgm:cxn modelId="{67C109A1-E4E6-4468-92F9-BA4D37A12A40}" type="presParOf" srcId="{23B4E893-6FAE-4802-AAB4-BA0E96BA8494}" destId="{9406C744-6684-4109-BF41-398BB062F9EC}" srcOrd="2" destOrd="0" presId="urn:microsoft.com/office/officeart/2016/7/layout/RepeatingBendingProcessNew"/>
    <dgm:cxn modelId="{C250EDF7-90F6-425D-99B9-F34CDD81E18B}" type="presParOf" srcId="{23B4E893-6FAE-4802-AAB4-BA0E96BA8494}" destId="{D7DB6CBC-B32D-4DA6-9FEF-FFB706CD26D8}" srcOrd="3" destOrd="0" presId="urn:microsoft.com/office/officeart/2016/7/layout/RepeatingBendingProcessNew"/>
    <dgm:cxn modelId="{4FD92C06-E4D7-4A30-9471-17B4A94A0C42}" type="presParOf" srcId="{D7DB6CBC-B32D-4DA6-9FEF-FFB706CD26D8}" destId="{997B36D6-D2BE-44BC-932E-77617AADEF01}" srcOrd="0" destOrd="0" presId="urn:microsoft.com/office/officeart/2016/7/layout/RepeatingBendingProcessNew"/>
    <dgm:cxn modelId="{9FF0B3D2-17C5-4591-97D2-5B57886DD90E}" type="presParOf" srcId="{23B4E893-6FAE-4802-AAB4-BA0E96BA8494}" destId="{852D73C4-7CE6-40CC-BAD0-8BABA48BA92D}" srcOrd="4" destOrd="0" presId="urn:microsoft.com/office/officeart/2016/7/layout/RepeatingBendingProcessNew"/>
    <dgm:cxn modelId="{C20F06BF-488A-4353-B7EE-A2D594A6890B}" type="presParOf" srcId="{23B4E893-6FAE-4802-AAB4-BA0E96BA8494}" destId="{5677C6B0-C2DF-40C8-8D31-22DFA781237E}" srcOrd="5" destOrd="0" presId="urn:microsoft.com/office/officeart/2016/7/layout/RepeatingBendingProcessNew"/>
    <dgm:cxn modelId="{9BEA4C87-26CB-45B7-BD2B-B6C42F11EA4B}" type="presParOf" srcId="{5677C6B0-C2DF-40C8-8D31-22DFA781237E}" destId="{09FBB64C-A360-4C20-B14F-7ED1A2E1AB24}" srcOrd="0" destOrd="0" presId="urn:microsoft.com/office/officeart/2016/7/layout/RepeatingBendingProcessNew"/>
    <dgm:cxn modelId="{B7FCA569-D182-432D-B980-091EBBBF68D2}" type="presParOf" srcId="{23B4E893-6FAE-4802-AAB4-BA0E96BA8494}" destId="{1D00CC81-C81D-4562-AB5C-DDEE6558D4A0}" srcOrd="6" destOrd="0" presId="urn:microsoft.com/office/officeart/2016/7/layout/RepeatingBendingProcessNew"/>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75C06-C837-41DF-AF3B-CC53E55BB31A}">
      <dsp:nvSpPr>
        <dsp:cNvPr id="0" name=""/>
        <dsp:cNvSpPr/>
      </dsp:nvSpPr>
      <dsp:spPr>
        <a:xfrm>
          <a:off x="863897" y="403603"/>
          <a:ext cx="625693" cy="6256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0F5CB63F-15D2-48F7-8731-D5C598D22769}">
      <dsp:nvSpPr>
        <dsp:cNvPr id="0" name=""/>
        <dsp:cNvSpPr/>
      </dsp:nvSpPr>
      <dsp:spPr>
        <a:xfrm>
          <a:off x="481529" y="1292320"/>
          <a:ext cx="1390429" cy="6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Senior Offensive Security Consultant</a:t>
          </a:r>
        </a:p>
      </dsp:txBody>
      <dsp:txXfrm>
        <a:off x="481529" y="1292320"/>
        <a:ext cx="1390429" cy="677834"/>
      </dsp:txXfrm>
    </dsp:sp>
    <dsp:sp modelId="{C1335C37-0680-4DDC-A3E3-4E529EF8FFD8}">
      <dsp:nvSpPr>
        <dsp:cNvPr id="0" name=""/>
        <dsp:cNvSpPr/>
      </dsp:nvSpPr>
      <dsp:spPr>
        <a:xfrm>
          <a:off x="2497652" y="403603"/>
          <a:ext cx="625693" cy="62569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D21CE58E-390B-46DC-9941-257F5CC37D13}">
      <dsp:nvSpPr>
        <dsp:cNvPr id="0" name=""/>
        <dsp:cNvSpPr/>
      </dsp:nvSpPr>
      <dsp:spPr>
        <a:xfrm>
          <a:off x="2115284" y="1292320"/>
          <a:ext cx="1390429" cy="6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GCPN, OSWE, OSCP, OASP</a:t>
          </a:r>
        </a:p>
      </dsp:txBody>
      <dsp:txXfrm>
        <a:off x="2115284" y="1292320"/>
        <a:ext cx="1390429" cy="677834"/>
      </dsp:txXfrm>
    </dsp:sp>
    <dsp:sp modelId="{E30C5109-3815-4EF7-BB1B-9F033C023863}">
      <dsp:nvSpPr>
        <dsp:cNvPr id="0" name=""/>
        <dsp:cNvSpPr/>
      </dsp:nvSpPr>
      <dsp:spPr>
        <a:xfrm>
          <a:off x="4131407" y="403603"/>
          <a:ext cx="625693" cy="62569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D89D03EC-04E7-4F95-BB85-9F4BDA1295FD}">
      <dsp:nvSpPr>
        <dsp:cNvPr id="0" name=""/>
        <dsp:cNvSpPr/>
      </dsp:nvSpPr>
      <dsp:spPr>
        <a:xfrm>
          <a:off x="3749039" y="1292320"/>
          <a:ext cx="1390429" cy="6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CVE-2019-2432</a:t>
          </a:r>
        </a:p>
        <a:p>
          <a:pPr marL="0" lvl="0" indent="0" algn="ctr" defTabSz="488950">
            <a:lnSpc>
              <a:spcPct val="100000"/>
            </a:lnSpc>
            <a:spcBef>
              <a:spcPct val="0"/>
            </a:spcBef>
            <a:spcAft>
              <a:spcPct val="35000"/>
            </a:spcAft>
            <a:buNone/>
          </a:pPr>
          <a:r>
            <a:rPr lang="en-US" sz="1100" kern="1200"/>
            <a:t>CVE-2019-2431</a:t>
          </a:r>
        </a:p>
        <a:p>
          <a:pPr marL="0" lvl="0" indent="0" algn="ctr" defTabSz="488950">
            <a:lnSpc>
              <a:spcPct val="100000"/>
            </a:lnSpc>
            <a:spcBef>
              <a:spcPct val="0"/>
            </a:spcBef>
            <a:spcAft>
              <a:spcPct val="35000"/>
            </a:spcAft>
            <a:buNone/>
          </a:pPr>
          <a:r>
            <a:rPr lang="en-US" sz="1100" kern="1200"/>
            <a:t>CVE-2019-2430</a:t>
          </a:r>
        </a:p>
        <a:p>
          <a:pPr marL="0" lvl="0" indent="0" algn="ctr" defTabSz="488950">
            <a:lnSpc>
              <a:spcPct val="100000"/>
            </a:lnSpc>
            <a:spcBef>
              <a:spcPct val="0"/>
            </a:spcBef>
            <a:spcAft>
              <a:spcPct val="35000"/>
            </a:spcAft>
            <a:buNone/>
          </a:pPr>
          <a:r>
            <a:rPr lang="en-US" sz="1100" kern="1200"/>
            <a:t>CVE-2018-8607</a:t>
          </a:r>
        </a:p>
      </dsp:txBody>
      <dsp:txXfrm>
        <a:off x="3749039" y="1292320"/>
        <a:ext cx="1390429" cy="677834"/>
      </dsp:txXfrm>
    </dsp:sp>
    <dsp:sp modelId="{A393C120-0368-1641-AB85-273A882481CC}">
      <dsp:nvSpPr>
        <dsp:cNvPr id="0" name=""/>
        <dsp:cNvSpPr/>
      </dsp:nvSpPr>
      <dsp:spPr>
        <a:xfrm>
          <a:off x="5707398" y="404799"/>
          <a:ext cx="625693" cy="62569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rnd" cmpd="sng" algn="ctr">
          <a:solidFill>
            <a:schemeClr val="lt1">
              <a:alpha val="0"/>
              <a:hueOff val="0"/>
              <a:satOff val="0"/>
              <a:lumOff val="0"/>
              <a:alphaOff val="0"/>
            </a:schemeClr>
          </a:solid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57E2297D-5C32-CE4D-9555-10578CFFDBC3}">
      <dsp:nvSpPr>
        <dsp:cNvPr id="0" name=""/>
        <dsp:cNvSpPr/>
      </dsp:nvSpPr>
      <dsp:spPr>
        <a:xfrm>
          <a:off x="5378831" y="1270396"/>
          <a:ext cx="1390429" cy="67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t>
          </a:r>
          <a:r>
            <a:rPr lang="en-US" sz="1100" b="0" i="0" kern="1200" err="1"/>
            <a:t>GyftosMarios</a:t>
          </a:r>
          <a:endParaRPr lang="en-US" sz="1100" kern="1200"/>
        </a:p>
      </dsp:txBody>
      <dsp:txXfrm>
        <a:off x="5378831" y="1270396"/>
        <a:ext cx="1390429" cy="673048"/>
      </dsp:txXfrm>
    </dsp:sp>
    <dsp:sp modelId="{A64FEE2C-AA3D-EE49-A5BF-A01701463ED5}">
      <dsp:nvSpPr>
        <dsp:cNvPr id="0" name=""/>
        <dsp:cNvSpPr/>
      </dsp:nvSpPr>
      <dsp:spPr>
        <a:xfrm>
          <a:off x="7398917" y="403603"/>
          <a:ext cx="625693" cy="625693"/>
        </a:xfrm>
        <a:prstGeom prst="rect">
          <a:avLst/>
        </a:prstGeom>
        <a:no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F80763-DD7E-BF47-9646-C8FE9EE5F540}">
      <dsp:nvSpPr>
        <dsp:cNvPr id="0" name=""/>
        <dsp:cNvSpPr/>
      </dsp:nvSpPr>
      <dsp:spPr>
        <a:xfrm>
          <a:off x="7016548" y="1292320"/>
          <a:ext cx="1390429" cy="67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endParaRPr lang="en-US" sz="1100" kern="1200"/>
        </a:p>
      </dsp:txBody>
      <dsp:txXfrm>
        <a:off x="7016548" y="1292320"/>
        <a:ext cx="1390429" cy="677834"/>
      </dsp:txXfrm>
    </dsp:sp>
    <dsp:sp modelId="{BD490A34-EFA8-4D40-AB73-A8830D311A10}">
      <dsp:nvSpPr>
        <dsp:cNvPr id="0" name=""/>
        <dsp:cNvSpPr/>
      </dsp:nvSpPr>
      <dsp:spPr>
        <a:xfrm>
          <a:off x="4131407" y="2317762"/>
          <a:ext cx="625693" cy="625693"/>
        </a:xfrm>
        <a:prstGeom prst="rect">
          <a:avLst/>
        </a:prstGeom>
        <a:no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AB9C92E6-AF5C-4772-BB64-B7C29E628FC1}">
      <dsp:nvSpPr>
        <dsp:cNvPr id="0" name=""/>
        <dsp:cNvSpPr/>
      </dsp:nvSpPr>
      <dsp:spPr>
        <a:xfrm>
          <a:off x="3517122" y="3132132"/>
          <a:ext cx="1768084" cy="869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en-US" sz="1200" kern="1200"/>
        </a:p>
      </dsp:txBody>
      <dsp:txXfrm>
        <a:off x="3517122" y="3132132"/>
        <a:ext cx="1768084" cy="8694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575C06-C837-41DF-AF3B-CC53E55BB31A}">
      <dsp:nvSpPr>
        <dsp:cNvPr id="0" name=""/>
        <dsp:cNvSpPr/>
      </dsp:nvSpPr>
      <dsp:spPr>
        <a:xfrm>
          <a:off x="1176972" y="298503"/>
          <a:ext cx="672363" cy="6723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0F5CB63F-15D2-48F7-8731-D5C598D22769}">
      <dsp:nvSpPr>
        <dsp:cNvPr id="0" name=""/>
        <dsp:cNvSpPr/>
      </dsp:nvSpPr>
      <dsp:spPr>
        <a:xfrm>
          <a:off x="766083" y="121022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Senior Offensive Security Consultant</a:t>
          </a:r>
        </a:p>
      </dsp:txBody>
      <dsp:txXfrm>
        <a:off x="766083" y="1210224"/>
        <a:ext cx="1494140" cy="597656"/>
      </dsp:txXfrm>
    </dsp:sp>
    <dsp:sp modelId="{C1335C37-0680-4DDC-A3E3-4E529EF8FFD8}">
      <dsp:nvSpPr>
        <dsp:cNvPr id="0" name=""/>
        <dsp:cNvSpPr/>
      </dsp:nvSpPr>
      <dsp:spPr>
        <a:xfrm>
          <a:off x="2932587" y="298503"/>
          <a:ext cx="672363" cy="6723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D21CE58E-390B-46DC-9941-257F5CC37D13}">
      <dsp:nvSpPr>
        <dsp:cNvPr id="0" name=""/>
        <dsp:cNvSpPr/>
      </dsp:nvSpPr>
      <dsp:spPr>
        <a:xfrm>
          <a:off x="2521698" y="121022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OSCE3, OSCP, OSWP, CRTL, CRTO, OASP</a:t>
          </a:r>
        </a:p>
      </dsp:txBody>
      <dsp:txXfrm>
        <a:off x="2521698" y="1210224"/>
        <a:ext cx="1494140" cy="597656"/>
      </dsp:txXfrm>
    </dsp:sp>
    <dsp:sp modelId="{A64FEE2C-AA3D-EE49-A5BF-A01701463ED5}">
      <dsp:nvSpPr>
        <dsp:cNvPr id="0" name=""/>
        <dsp:cNvSpPr/>
      </dsp:nvSpPr>
      <dsp:spPr>
        <a:xfrm>
          <a:off x="4610121" y="376517"/>
          <a:ext cx="672363" cy="6723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rnd" cmpd="sng" algn="ctr">
          <a:solidFill>
            <a:srgbClr val="FFFF00">
              <a:alpha val="0"/>
            </a:srgbClr>
          </a:solid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5BF80763-DD7E-BF47-9646-C8FE9EE5F540}">
      <dsp:nvSpPr>
        <dsp:cNvPr id="0" name=""/>
        <dsp:cNvSpPr/>
      </dsp:nvSpPr>
      <dsp:spPr>
        <a:xfrm>
          <a:off x="4277313" y="1210224"/>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endParaRPr lang="en-US" sz="1200" kern="1200"/>
        </a:p>
      </dsp:txBody>
      <dsp:txXfrm>
        <a:off x="4277313" y="1210224"/>
        <a:ext cx="1494140" cy="597656"/>
      </dsp:txXfrm>
    </dsp:sp>
    <dsp:sp modelId="{E30C5109-3815-4EF7-BB1B-9F033C023863}">
      <dsp:nvSpPr>
        <dsp:cNvPr id="0" name=""/>
        <dsp:cNvSpPr/>
      </dsp:nvSpPr>
      <dsp:spPr>
        <a:xfrm>
          <a:off x="1176972" y="2181415"/>
          <a:ext cx="672363" cy="67236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D89D03EC-04E7-4F95-BB85-9F4BDA1295FD}">
      <dsp:nvSpPr>
        <dsp:cNvPr id="0" name=""/>
        <dsp:cNvSpPr/>
      </dsp:nvSpPr>
      <dsp:spPr>
        <a:xfrm>
          <a:off x="766083" y="3093136"/>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err="1"/>
            <a:t>iCAST</a:t>
          </a:r>
          <a:r>
            <a:rPr lang="en-US" sz="1200" kern="1200"/>
            <a:t>/TIBER-EU TLPT Experienced</a:t>
          </a:r>
        </a:p>
      </dsp:txBody>
      <dsp:txXfrm>
        <a:off x="766083" y="3093136"/>
        <a:ext cx="1494140" cy="597656"/>
      </dsp:txXfrm>
    </dsp:sp>
    <dsp:sp modelId="{BD490A34-EFA8-4D40-AB73-A8830D311A10}">
      <dsp:nvSpPr>
        <dsp:cNvPr id="0" name=""/>
        <dsp:cNvSpPr/>
      </dsp:nvSpPr>
      <dsp:spPr>
        <a:xfrm>
          <a:off x="2932587" y="2181415"/>
          <a:ext cx="672363" cy="672363"/>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rnd" cmpd="sng" algn="ctr">
          <a:no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AB9C92E6-AF5C-4772-BB64-B7C29E628FC1}">
      <dsp:nvSpPr>
        <dsp:cNvPr id="0" name=""/>
        <dsp:cNvSpPr/>
      </dsp:nvSpPr>
      <dsp:spPr>
        <a:xfrm>
          <a:off x="2475395" y="3112070"/>
          <a:ext cx="1494140" cy="5976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CFP</a:t>
          </a:r>
          <a:r>
            <a:rPr lang="en-US" sz="1200" kern="1200" baseline="0"/>
            <a:t> MEMBER @</a:t>
          </a:r>
          <a:r>
            <a:rPr lang="en-US" sz="1200" kern="1200" baseline="0" err="1"/>
            <a:t>TheOffensiveX</a:t>
          </a:r>
          <a:endParaRPr lang="en-US" sz="1200" kern="1200"/>
        </a:p>
      </dsp:txBody>
      <dsp:txXfrm>
        <a:off x="2475395" y="3112070"/>
        <a:ext cx="1494140" cy="597656"/>
      </dsp:txXfrm>
    </dsp:sp>
    <dsp:sp modelId="{A393C120-0368-1641-AB85-273A882481CC}">
      <dsp:nvSpPr>
        <dsp:cNvPr id="0" name=""/>
        <dsp:cNvSpPr/>
      </dsp:nvSpPr>
      <dsp:spPr>
        <a:xfrm>
          <a:off x="4688202" y="2182470"/>
          <a:ext cx="672363" cy="672363"/>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9050" cap="rnd" cmpd="sng" algn="ctr">
          <a:solidFill>
            <a:schemeClr val="lt1">
              <a:alpha val="0"/>
              <a:hueOff val="0"/>
              <a:satOff val="0"/>
              <a:lumOff val="0"/>
              <a:alphaOff val="0"/>
            </a:schemeClr>
          </a:solidFill>
          <a:prstDash val="solid"/>
        </a:ln>
        <a:effectLst>
          <a:glow rad="127000">
            <a:schemeClr val="bg2"/>
          </a:glow>
          <a:outerShdw blurRad="50800" dist="50800" dir="5400000" algn="ctr" rotWithShape="0">
            <a:schemeClr val="bg2"/>
          </a:outerShdw>
        </a:effectLst>
      </dsp:spPr>
      <dsp:style>
        <a:lnRef idx="2">
          <a:scrgbClr r="0" g="0" b="0"/>
        </a:lnRef>
        <a:fillRef idx="1">
          <a:scrgbClr r="0" g="0" b="0"/>
        </a:fillRef>
        <a:effectRef idx="0">
          <a:scrgbClr r="0" g="0" b="0"/>
        </a:effectRef>
        <a:fontRef idx="minor">
          <a:schemeClr val="lt1"/>
        </a:fontRef>
      </dsp:style>
    </dsp:sp>
    <dsp:sp modelId="{57E2297D-5C32-CE4D-9555-10578CFFDBC3}">
      <dsp:nvSpPr>
        <dsp:cNvPr id="0" name=""/>
        <dsp:cNvSpPr/>
      </dsp:nvSpPr>
      <dsp:spPr>
        <a:xfrm>
          <a:off x="4254020" y="3077953"/>
          <a:ext cx="1494140" cy="5934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t>
          </a:r>
          <a:r>
            <a:rPr lang="en-US" sz="1200" kern="1200" err="1"/>
            <a:t>nickvourd</a:t>
          </a:r>
          <a:endParaRPr lang="en-US" sz="1200" kern="1200"/>
        </a:p>
      </dsp:txBody>
      <dsp:txXfrm>
        <a:off x="4254020" y="3077953"/>
        <a:ext cx="1494140" cy="5934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42A0E-AB94-4AB3-A0B1-A008C6C1DECD}">
      <dsp:nvSpPr>
        <dsp:cNvPr id="0" name=""/>
        <dsp:cNvSpPr/>
      </dsp:nvSpPr>
      <dsp:spPr>
        <a:xfrm>
          <a:off x="878986" y="718143"/>
          <a:ext cx="1341562" cy="134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a:glow rad="127000">
            <a:srgbClr val="0070C0"/>
          </a:glow>
          <a:reflection stA="37600" endPos="65000" dist="50800" dir="5400000" sy="-100000" algn="bl" rotWithShape="0"/>
        </a:effectLst>
      </dsp:spPr>
      <dsp:style>
        <a:lnRef idx="2">
          <a:scrgbClr r="0" g="0" b="0"/>
        </a:lnRef>
        <a:fillRef idx="1">
          <a:scrgbClr r="0" g="0" b="0"/>
        </a:fillRef>
        <a:effectRef idx="0">
          <a:scrgbClr r="0" g="0" b="0"/>
        </a:effectRef>
        <a:fontRef idx="minor">
          <a:schemeClr val="lt1"/>
        </a:fontRef>
      </dsp:style>
    </dsp:sp>
    <dsp:sp modelId="{99D1C775-E1E0-42AE-8BCE-D4AD668A35BB}">
      <dsp:nvSpPr>
        <dsp:cNvPr id="0" name=""/>
        <dsp:cNvSpPr/>
      </dsp:nvSpPr>
      <dsp:spPr>
        <a:xfrm>
          <a:off x="59143" y="242354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a:solidFill>
                <a:schemeClr val="tx1"/>
              </a:solidFill>
            </a:rPr>
            <a:t>Enterprise Applications in Microsoft Entra ID enable secure access, automation, and vendor integrations with SSO, user assignments, and access control.</a:t>
          </a:r>
        </a:p>
      </dsp:txBody>
      <dsp:txXfrm>
        <a:off x="59143" y="2423549"/>
        <a:ext cx="2981250" cy="720000"/>
      </dsp:txXfrm>
    </dsp:sp>
    <dsp:sp modelId="{B7C03B5A-33FA-44B8-9B4F-A24700FBE316}">
      <dsp:nvSpPr>
        <dsp:cNvPr id="0" name=""/>
        <dsp:cNvSpPr/>
      </dsp:nvSpPr>
      <dsp:spPr>
        <a:xfrm>
          <a:off x="4381955" y="718143"/>
          <a:ext cx="1341562" cy="134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schemeClr>
          </a:solidFill>
          <a:prstDash val="solid"/>
        </a:ln>
        <a:effectLst>
          <a:glow rad="127000">
            <a:srgbClr val="0070C0"/>
          </a:glow>
          <a:reflection stA="62000" endPos="38000" dist="50800" dir="5400000" sy="-100000" algn="bl" rotWithShape="0"/>
        </a:effectLst>
      </dsp:spPr>
      <dsp:style>
        <a:lnRef idx="2">
          <a:scrgbClr r="0" g="0" b="0"/>
        </a:lnRef>
        <a:fillRef idx="1">
          <a:scrgbClr r="0" g="0" b="0"/>
        </a:fillRef>
        <a:effectRef idx="0">
          <a:scrgbClr r="0" g="0" b="0"/>
        </a:effectRef>
        <a:fontRef idx="minor">
          <a:schemeClr val="lt1"/>
        </a:fontRef>
      </dsp:style>
    </dsp:sp>
    <dsp:sp modelId="{7EAE4E49-DB41-41A1-A617-8B19CEEC98E7}">
      <dsp:nvSpPr>
        <dsp:cNvPr id="0" name=""/>
        <dsp:cNvSpPr/>
      </dsp:nvSpPr>
      <dsp:spPr>
        <a:xfrm>
          <a:off x="3562111" y="242354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dirty="0">
              <a:solidFill>
                <a:schemeClr val="tx1"/>
              </a:solidFill>
            </a:rPr>
            <a:t>Enterprise Application </a:t>
          </a:r>
          <a:r>
            <a:rPr lang="en-US" sz="1100" b="0" kern="1200" dirty="0">
              <a:solidFill>
                <a:schemeClr val="tx1"/>
              </a:solidFill>
              <a:sym typeface="Wingdings" panose="05000000000000000000" pitchFamily="2" charset="2"/>
            </a:rPr>
            <a:t></a:t>
          </a:r>
          <a:r>
            <a:rPr lang="en-US" sz="1100" b="0" kern="1200" dirty="0">
              <a:solidFill>
                <a:schemeClr val="tx1"/>
              </a:solidFill>
            </a:rPr>
            <a:t> </a:t>
          </a:r>
          <a:r>
            <a:rPr lang="en-US" sz="1100" b="1" kern="1200" dirty="0">
              <a:solidFill>
                <a:srgbClr val="FF0000"/>
              </a:solidFill>
            </a:rPr>
            <a:t>Service Principal</a:t>
          </a:r>
        </a:p>
      </dsp:txBody>
      <dsp:txXfrm>
        <a:off x="3562111" y="2423549"/>
        <a:ext cx="298125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DAF87-E02F-F143-A84F-F39DF1BE1695}">
      <dsp:nvSpPr>
        <dsp:cNvPr id="0" name=""/>
        <dsp:cNvSpPr/>
      </dsp:nvSpPr>
      <dsp:spPr>
        <a:xfrm rot="16200000">
          <a:off x="1048979" y="1106265"/>
          <a:ext cx="368935" cy="1476818"/>
        </a:xfrm>
        <a:prstGeom prst="round2SameRect">
          <a:avLst/>
        </a:prstGeom>
        <a:solidFill>
          <a:srgbClr val="002060"/>
        </a:solidFill>
        <a:ln w="19050" cap="rnd" cmpd="sng" algn="ctr">
          <a:solidFill>
            <a:srgbClr val="00206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Sep 16, 2019</a:t>
          </a:r>
        </a:p>
      </dsp:txBody>
      <dsp:txXfrm rot="5400000">
        <a:off x="513048" y="1678216"/>
        <a:ext cx="1458808" cy="332915"/>
      </dsp:txXfrm>
    </dsp:sp>
    <dsp:sp modelId="{2239F653-F42E-0645-AD48-E128E2895E29}">
      <dsp:nvSpPr>
        <dsp:cNvPr id="0" name=""/>
        <dsp:cNvSpPr/>
      </dsp:nvSpPr>
      <dsp:spPr>
        <a:xfrm>
          <a:off x="2765" y="0"/>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b="0" i="0" kern="1200"/>
            <a:t>Azure AD privilege escalation - Taking over default application permissions as Application Admin - Dirk-</a:t>
          </a:r>
          <a:r>
            <a:rPr lang="en-US" sz="1200" b="0" i="0" kern="1200" err="1"/>
            <a:t>jan</a:t>
          </a:r>
          <a:r>
            <a:rPr lang="en-US" sz="1200" b="0" i="0" kern="1200"/>
            <a:t> Mollema (Outsider Security) [1]</a:t>
          </a:r>
          <a:endParaRPr lang="en-US" sz="1200" b="0" kern="1200"/>
        </a:p>
      </dsp:txBody>
      <dsp:txXfrm>
        <a:off x="2765" y="0"/>
        <a:ext cx="2461363" cy="1291272"/>
      </dsp:txXfrm>
    </dsp:sp>
    <dsp:sp modelId="{0F6B3DCD-4C30-6C44-BC27-BCAD8F68B2EF}">
      <dsp:nvSpPr>
        <dsp:cNvPr id="0" name=""/>
        <dsp:cNvSpPr/>
      </dsp:nvSpPr>
      <dsp:spPr>
        <a:xfrm>
          <a:off x="1233447" y="1365059"/>
          <a:ext cx="0" cy="29514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9D3FE6A-1884-7448-A059-309E020D217D}">
      <dsp:nvSpPr>
        <dsp:cNvPr id="0" name=""/>
        <dsp:cNvSpPr/>
      </dsp:nvSpPr>
      <dsp:spPr>
        <a:xfrm>
          <a:off x="1196553" y="1291272"/>
          <a:ext cx="73787" cy="73787"/>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58B3A-B2AD-0648-8C07-FBD5170CA41F}">
      <dsp:nvSpPr>
        <dsp:cNvPr id="0" name=""/>
        <dsp:cNvSpPr/>
      </dsp:nvSpPr>
      <dsp:spPr>
        <a:xfrm>
          <a:off x="1971856" y="1660207"/>
          <a:ext cx="1476818" cy="368935"/>
        </a:xfrm>
        <a:prstGeom prst="rect">
          <a:avLst/>
        </a:prstGeom>
        <a:solidFill>
          <a:srgbClr val="0070C0"/>
        </a:solidFill>
        <a:ln w="19050" cap="rnd"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Jan 26, 2021</a:t>
          </a:r>
        </a:p>
      </dsp:txBody>
      <dsp:txXfrm>
        <a:off x="1971856" y="1660207"/>
        <a:ext cx="1476818" cy="368935"/>
      </dsp:txXfrm>
    </dsp:sp>
    <dsp:sp modelId="{2C09D09C-9FF5-EB47-BC46-950ADA1A5FC7}">
      <dsp:nvSpPr>
        <dsp:cNvPr id="0" name=""/>
        <dsp:cNvSpPr/>
      </dsp:nvSpPr>
      <dsp:spPr>
        <a:xfrm>
          <a:off x="1479583" y="2398077"/>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b="0" kern="1200"/>
            <a:t>Abusing Azure Application Credentials to Attack Supply Chains – </a:t>
          </a:r>
          <a:r>
            <a:rPr lang="en-US" sz="1200" b="0" kern="1200" err="1"/>
            <a:t>Secureworks</a:t>
          </a:r>
          <a:r>
            <a:rPr lang="en-US" sz="1200" b="0" kern="1200"/>
            <a:t> Research Team [2]  </a:t>
          </a:r>
        </a:p>
      </dsp:txBody>
      <dsp:txXfrm>
        <a:off x="1479583" y="2398077"/>
        <a:ext cx="2461363" cy="1291272"/>
      </dsp:txXfrm>
    </dsp:sp>
    <dsp:sp modelId="{38E8D3F2-9D76-1446-B018-D6A08202DDFE}">
      <dsp:nvSpPr>
        <dsp:cNvPr id="0" name=""/>
        <dsp:cNvSpPr/>
      </dsp:nvSpPr>
      <dsp:spPr>
        <a:xfrm>
          <a:off x="2710265" y="2029142"/>
          <a:ext cx="0" cy="295148"/>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88ADD3C-B047-484C-B3B6-620B98F23ED0}">
      <dsp:nvSpPr>
        <dsp:cNvPr id="0" name=""/>
        <dsp:cNvSpPr/>
      </dsp:nvSpPr>
      <dsp:spPr>
        <a:xfrm>
          <a:off x="2673371" y="2324290"/>
          <a:ext cx="73787" cy="73787"/>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D5FE69-E37D-2A41-8F05-9F68B22CA145}">
      <dsp:nvSpPr>
        <dsp:cNvPr id="0" name=""/>
        <dsp:cNvSpPr/>
      </dsp:nvSpPr>
      <dsp:spPr>
        <a:xfrm>
          <a:off x="3448674" y="1660207"/>
          <a:ext cx="1476818" cy="368935"/>
        </a:xfrm>
        <a:prstGeom prst="rect">
          <a:avLst/>
        </a:prstGeom>
        <a:solidFill>
          <a:srgbClr val="00B0F0"/>
        </a:solidFill>
        <a:ln w="19050" cap="rnd" cmpd="sng" algn="ctr">
          <a:solidFill>
            <a:srgbClr val="00B0F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Oct 12, 2021</a:t>
          </a:r>
        </a:p>
      </dsp:txBody>
      <dsp:txXfrm>
        <a:off x="3448674" y="1660207"/>
        <a:ext cx="1476818" cy="368935"/>
      </dsp:txXfrm>
    </dsp:sp>
    <dsp:sp modelId="{FF9F8884-3469-B844-ADB4-9EA26100020E}">
      <dsp:nvSpPr>
        <dsp:cNvPr id="0" name=""/>
        <dsp:cNvSpPr/>
      </dsp:nvSpPr>
      <dsp:spPr>
        <a:xfrm>
          <a:off x="2956401" y="0"/>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b="0" i="0" kern="1200"/>
            <a:t>Azure Privilege Escalation via Service Principal Abuse - Andy Robbins (</a:t>
          </a:r>
          <a:r>
            <a:rPr lang="en-US" sz="1200" b="0" i="0" kern="1200" err="1"/>
            <a:t>SpecterOps</a:t>
          </a:r>
          <a:r>
            <a:rPr lang="en-US" sz="1200" b="0" i="0" kern="1200"/>
            <a:t>)[3]</a:t>
          </a:r>
          <a:br>
            <a:rPr lang="en-US" sz="1200" b="0" kern="1200"/>
          </a:br>
          <a:endParaRPr lang="en-US" sz="1200" b="0" kern="1200"/>
        </a:p>
      </dsp:txBody>
      <dsp:txXfrm>
        <a:off x="2956401" y="0"/>
        <a:ext cx="2461363" cy="1291272"/>
      </dsp:txXfrm>
    </dsp:sp>
    <dsp:sp modelId="{6A463534-D480-F74B-9910-77D807208BF8}">
      <dsp:nvSpPr>
        <dsp:cNvPr id="0" name=""/>
        <dsp:cNvSpPr/>
      </dsp:nvSpPr>
      <dsp:spPr>
        <a:xfrm>
          <a:off x="4187083" y="1365059"/>
          <a:ext cx="0" cy="295148"/>
        </a:xfrm>
        <a:prstGeom prst="line">
          <a:avLst/>
        </a:prstGeom>
        <a:noFill/>
        <a:ln w="635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5054CBF-11CE-7241-B8C9-2EC54E1C3ABF}">
      <dsp:nvSpPr>
        <dsp:cNvPr id="0" name=""/>
        <dsp:cNvSpPr/>
      </dsp:nvSpPr>
      <dsp:spPr>
        <a:xfrm>
          <a:off x="4150189" y="1291272"/>
          <a:ext cx="73787" cy="73787"/>
        </a:xfrm>
        <a:prstGeom prst="ellipse">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51C22B-CCBE-234C-8C6F-793D1C2543E6}">
      <dsp:nvSpPr>
        <dsp:cNvPr id="0" name=""/>
        <dsp:cNvSpPr/>
      </dsp:nvSpPr>
      <dsp:spPr>
        <a:xfrm>
          <a:off x="4925492" y="1660207"/>
          <a:ext cx="1476818" cy="368935"/>
        </a:xfrm>
        <a:prstGeom prst="rect">
          <a:avLst/>
        </a:prstGeom>
        <a:solidFill>
          <a:srgbClr val="00B050"/>
        </a:solidFill>
        <a:ln w="19050" cap="rnd" cmpd="sng" algn="ctr">
          <a:solidFill>
            <a:srgbClr val="00B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Dec 01, 2021</a:t>
          </a:r>
        </a:p>
      </dsp:txBody>
      <dsp:txXfrm>
        <a:off x="4925492" y="1660207"/>
        <a:ext cx="1476818" cy="368935"/>
      </dsp:txXfrm>
    </dsp:sp>
    <dsp:sp modelId="{42449977-670F-4A48-BA5B-308C2D4C9EAE}">
      <dsp:nvSpPr>
        <dsp:cNvPr id="0" name=""/>
        <dsp:cNvSpPr/>
      </dsp:nvSpPr>
      <dsp:spPr>
        <a:xfrm>
          <a:off x="4433219" y="2398077"/>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b="0" i="0" kern="1200"/>
            <a:t>Azure Privilege Escalation via Azure API Permissions Abuse</a:t>
          </a:r>
          <a:r>
            <a:rPr lang="en-US" sz="1200" b="0" i="0" kern="1200">
              <a:hlinkClick xmlns:r="http://schemas.openxmlformats.org/officeDocument/2006/relationships" r:id="rId1"/>
            </a:rPr>
            <a:t> </a:t>
          </a:r>
          <a:r>
            <a:rPr lang="en-US" sz="1200" b="0" i="0" kern="1200"/>
            <a:t>- Andy Robbins (</a:t>
          </a:r>
          <a:r>
            <a:rPr lang="en-US" sz="1200" b="0" i="0" kern="1200" err="1"/>
            <a:t>SpecterOps</a:t>
          </a:r>
          <a:r>
            <a:rPr lang="en-US" sz="1200" b="0" i="0" kern="1200"/>
            <a:t>)[4]</a:t>
          </a:r>
          <a:endParaRPr lang="en-US" sz="1200" b="0" kern="1200"/>
        </a:p>
      </dsp:txBody>
      <dsp:txXfrm>
        <a:off x="4433219" y="2398077"/>
        <a:ext cx="2461363" cy="1291272"/>
      </dsp:txXfrm>
    </dsp:sp>
    <dsp:sp modelId="{30B51D65-F9DB-1941-A401-44D023496F96}">
      <dsp:nvSpPr>
        <dsp:cNvPr id="0" name=""/>
        <dsp:cNvSpPr/>
      </dsp:nvSpPr>
      <dsp:spPr>
        <a:xfrm>
          <a:off x="5663901" y="2029142"/>
          <a:ext cx="0" cy="29514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02DCCC5-4E0D-1049-8CE0-7CD7602E711F}">
      <dsp:nvSpPr>
        <dsp:cNvPr id="0" name=""/>
        <dsp:cNvSpPr/>
      </dsp:nvSpPr>
      <dsp:spPr>
        <a:xfrm>
          <a:off x="5627007" y="2324290"/>
          <a:ext cx="73787" cy="73787"/>
        </a:xfrm>
        <a:prstGeom prst="ellipse">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D7C4EA-8217-054C-A198-C2EA57499380}">
      <dsp:nvSpPr>
        <dsp:cNvPr id="0" name=""/>
        <dsp:cNvSpPr/>
      </dsp:nvSpPr>
      <dsp:spPr>
        <a:xfrm>
          <a:off x="6402310" y="1660207"/>
          <a:ext cx="1476818" cy="368935"/>
        </a:xfrm>
        <a:prstGeom prst="rect">
          <a:avLst/>
        </a:prstGeom>
        <a:solidFill>
          <a:srgbClr val="92D050"/>
        </a:solidFill>
        <a:ln w="19050" cap="rnd" cmpd="sng" algn="ctr">
          <a:solidFill>
            <a:srgbClr val="92D05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April 21, 2023</a:t>
          </a:r>
        </a:p>
      </dsp:txBody>
      <dsp:txXfrm>
        <a:off x="6402310" y="1660207"/>
        <a:ext cx="1476818" cy="368935"/>
      </dsp:txXfrm>
    </dsp:sp>
    <dsp:sp modelId="{39795E47-D4FD-7744-883F-C8F53FAA8823}">
      <dsp:nvSpPr>
        <dsp:cNvPr id="0" name=""/>
        <dsp:cNvSpPr/>
      </dsp:nvSpPr>
      <dsp:spPr>
        <a:xfrm>
          <a:off x="5910037" y="0"/>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b="0" i="0" kern="1200"/>
            <a:t>Azure Privilege Escalation Via Service Principal - Karan Patel (Redfox Security)[5]</a:t>
          </a:r>
          <a:endParaRPr lang="en-US" sz="1200" kern="1200"/>
        </a:p>
      </dsp:txBody>
      <dsp:txXfrm>
        <a:off x="5910037" y="0"/>
        <a:ext cx="2461363" cy="1291272"/>
      </dsp:txXfrm>
    </dsp:sp>
    <dsp:sp modelId="{EBA580B2-9164-9049-9A55-9243524A11D2}">
      <dsp:nvSpPr>
        <dsp:cNvPr id="0" name=""/>
        <dsp:cNvSpPr/>
      </dsp:nvSpPr>
      <dsp:spPr>
        <a:xfrm>
          <a:off x="7140719" y="1365059"/>
          <a:ext cx="0" cy="295148"/>
        </a:xfrm>
        <a:prstGeom prst="line">
          <a:avLst/>
        </a:prstGeom>
        <a:noFill/>
        <a:ln w="635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58DA32C-6E08-F743-BD70-84CB70E2FA8B}">
      <dsp:nvSpPr>
        <dsp:cNvPr id="0" name=""/>
        <dsp:cNvSpPr/>
      </dsp:nvSpPr>
      <dsp:spPr>
        <a:xfrm>
          <a:off x="7103826" y="1291272"/>
          <a:ext cx="73787" cy="73787"/>
        </a:xfrm>
        <a:prstGeom prst="ellipse">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12066A-85EF-9340-8325-32B1041F0F99}">
      <dsp:nvSpPr>
        <dsp:cNvPr id="0" name=""/>
        <dsp:cNvSpPr/>
      </dsp:nvSpPr>
      <dsp:spPr>
        <a:xfrm>
          <a:off x="7879128" y="1660207"/>
          <a:ext cx="1476818" cy="368935"/>
        </a:xfrm>
        <a:prstGeom prst="rect">
          <a:avLst/>
        </a:prstGeom>
        <a:solidFill>
          <a:srgbClr val="FFC000"/>
        </a:solidFill>
        <a:ln w="19050" cap="rnd"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July 31, 2024</a:t>
          </a:r>
        </a:p>
      </dsp:txBody>
      <dsp:txXfrm>
        <a:off x="7879128" y="1660207"/>
        <a:ext cx="1476818" cy="368935"/>
      </dsp:txXfrm>
    </dsp:sp>
    <dsp:sp modelId="{D4E183F5-38A7-6A44-985A-32852A5E13C5}">
      <dsp:nvSpPr>
        <dsp:cNvPr id="0" name=""/>
        <dsp:cNvSpPr/>
      </dsp:nvSpPr>
      <dsp:spPr>
        <a:xfrm>
          <a:off x="7386855" y="2398077"/>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1440" rIns="0" bIns="0" numCol="1" spcCol="1270" anchor="t" anchorCtr="1">
          <a:noAutofit/>
        </a:bodyPr>
        <a:lstStyle/>
        <a:p>
          <a:pPr marL="0" lvl="0" indent="0" algn="ctr" defTabSz="533400">
            <a:lnSpc>
              <a:spcPct val="90000"/>
            </a:lnSpc>
            <a:spcBef>
              <a:spcPct val="0"/>
            </a:spcBef>
            <a:spcAft>
              <a:spcPct val="35000"/>
            </a:spcAft>
            <a:buNone/>
          </a:pPr>
          <a:r>
            <a:rPr lang="en-US" sz="1200" b="0" i="0" kern="1200"/>
            <a:t>Persisting on Entra ID applications and User Managed Identities with Federated Credentials - Dirk-</a:t>
          </a:r>
          <a:r>
            <a:rPr lang="en-US" sz="1200" b="0" i="0" kern="1200" err="1"/>
            <a:t>jan</a:t>
          </a:r>
          <a:r>
            <a:rPr lang="en-US" sz="1200" b="0" i="0" kern="1200"/>
            <a:t> Mollema (Outsider Security)[6]</a:t>
          </a:r>
          <a:endParaRPr lang="en-US" sz="1200" b="0" kern="1200"/>
        </a:p>
        <a:p>
          <a:pPr marL="0" lvl="0" indent="0" algn="ctr" defTabSz="533400">
            <a:lnSpc>
              <a:spcPct val="90000"/>
            </a:lnSpc>
            <a:spcBef>
              <a:spcPct val="0"/>
            </a:spcBef>
            <a:spcAft>
              <a:spcPct val="35000"/>
            </a:spcAft>
            <a:buNone/>
          </a:pPr>
          <a:endParaRPr lang="en-US" sz="1200" kern="1200"/>
        </a:p>
      </dsp:txBody>
      <dsp:txXfrm>
        <a:off x="7386855" y="2398077"/>
        <a:ext cx="2461363" cy="1291272"/>
      </dsp:txXfrm>
    </dsp:sp>
    <dsp:sp modelId="{6C2A42E4-7FA8-9D48-9E7E-CFBDBC556ACF}">
      <dsp:nvSpPr>
        <dsp:cNvPr id="0" name=""/>
        <dsp:cNvSpPr/>
      </dsp:nvSpPr>
      <dsp:spPr>
        <a:xfrm>
          <a:off x="8617537" y="2029142"/>
          <a:ext cx="0" cy="295148"/>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708E812-902E-D241-8DA5-4CDEE8953111}">
      <dsp:nvSpPr>
        <dsp:cNvPr id="0" name=""/>
        <dsp:cNvSpPr/>
      </dsp:nvSpPr>
      <dsp:spPr>
        <a:xfrm>
          <a:off x="8580644" y="2324290"/>
          <a:ext cx="73787" cy="73787"/>
        </a:xfrm>
        <a:prstGeom prst="ellipse">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3ECA8D-70CF-5D4C-B86F-F442D3F66021}">
      <dsp:nvSpPr>
        <dsp:cNvPr id="0" name=""/>
        <dsp:cNvSpPr/>
      </dsp:nvSpPr>
      <dsp:spPr>
        <a:xfrm rot="5400000">
          <a:off x="9909888" y="1106265"/>
          <a:ext cx="368935" cy="1476818"/>
        </a:xfrm>
        <a:prstGeom prst="round2SameRect">
          <a:avLst/>
        </a:prstGeom>
        <a:solidFill>
          <a:srgbClr val="FF0000"/>
        </a:solidFill>
        <a:ln w="19050" cap="rnd"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1">
          <a:noAutofit/>
        </a:bodyPr>
        <a:lstStyle/>
        <a:p>
          <a:pPr marL="0" lvl="0" indent="0" algn="ctr" defTabSz="533400">
            <a:lnSpc>
              <a:spcPct val="90000"/>
            </a:lnSpc>
            <a:spcBef>
              <a:spcPct val="0"/>
            </a:spcBef>
            <a:spcAft>
              <a:spcPct val="35000"/>
            </a:spcAft>
            <a:buNone/>
          </a:pPr>
          <a:r>
            <a:rPr lang="en-US" sz="1200" kern="1200"/>
            <a:t>Nov 06, 2024</a:t>
          </a:r>
        </a:p>
      </dsp:txBody>
      <dsp:txXfrm rot="-5400000">
        <a:off x="9355947" y="1678216"/>
        <a:ext cx="1458808" cy="332915"/>
      </dsp:txXfrm>
    </dsp:sp>
    <dsp:sp modelId="{66D5C7A5-8EF1-814B-8E36-760CD9C3C686}">
      <dsp:nvSpPr>
        <dsp:cNvPr id="0" name=""/>
        <dsp:cNvSpPr/>
      </dsp:nvSpPr>
      <dsp:spPr>
        <a:xfrm>
          <a:off x="8863673" y="0"/>
          <a:ext cx="2461363" cy="12912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91440" numCol="1" spcCol="1270" anchor="b" anchorCtr="1">
          <a:noAutofit/>
        </a:bodyPr>
        <a:lstStyle/>
        <a:p>
          <a:pPr marL="0" lvl="0" indent="0" algn="ctr" defTabSz="533400">
            <a:lnSpc>
              <a:spcPct val="90000"/>
            </a:lnSpc>
            <a:spcBef>
              <a:spcPct val="0"/>
            </a:spcBef>
            <a:spcAft>
              <a:spcPct val="35000"/>
            </a:spcAft>
            <a:buNone/>
          </a:pPr>
          <a:r>
            <a:rPr lang="en-US" sz="1200" kern="1200"/>
            <a:t>(In)tuned to Takeovers: Abusing Intune Permissions in Entra ID – Mandiant Research Team [7]</a:t>
          </a:r>
        </a:p>
      </dsp:txBody>
      <dsp:txXfrm>
        <a:off x="8863673" y="0"/>
        <a:ext cx="2461363" cy="1291272"/>
      </dsp:txXfrm>
    </dsp:sp>
    <dsp:sp modelId="{93C3E39B-A0CD-4140-B509-3F178ACCC885}">
      <dsp:nvSpPr>
        <dsp:cNvPr id="0" name=""/>
        <dsp:cNvSpPr/>
      </dsp:nvSpPr>
      <dsp:spPr>
        <a:xfrm>
          <a:off x="10094355" y="1365059"/>
          <a:ext cx="0" cy="295148"/>
        </a:xfrm>
        <a:prstGeom prst="line">
          <a:avLst/>
        </a:prstGeom>
        <a:noFill/>
        <a:ln w="635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A7A173D-6220-7140-BC7A-DACFF4EB3FEC}">
      <dsp:nvSpPr>
        <dsp:cNvPr id="0" name=""/>
        <dsp:cNvSpPr/>
      </dsp:nvSpPr>
      <dsp:spPr>
        <a:xfrm>
          <a:off x="10057462" y="1291272"/>
          <a:ext cx="73787" cy="73787"/>
        </a:xfrm>
        <a:prstGeom prst="ellipse">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C8A68-751C-407F-A638-6B0C0115CC85}">
      <dsp:nvSpPr>
        <dsp:cNvPr id="0" name=""/>
        <dsp:cNvSpPr/>
      </dsp:nvSpPr>
      <dsp:spPr>
        <a:xfrm>
          <a:off x="2798331" y="1578301"/>
          <a:ext cx="613128" cy="91440"/>
        </a:xfrm>
        <a:custGeom>
          <a:avLst/>
          <a:gdLst/>
          <a:ahLst/>
          <a:cxnLst/>
          <a:rect l="0" t="0" r="0" b="0"/>
          <a:pathLst>
            <a:path>
              <a:moveTo>
                <a:pt x="0" y="45720"/>
              </a:moveTo>
              <a:lnTo>
                <a:pt x="251746" y="45720"/>
              </a:lnTo>
            </a:path>
            <a:path>
              <a:moveTo>
                <a:pt x="361381" y="45720"/>
              </a:moveTo>
              <a:lnTo>
                <a:pt x="613128" y="45720"/>
              </a:lnTo>
            </a:path>
          </a:pathLst>
        </a:custGeom>
        <a:noFill/>
        <a:ln w="9525" cap="rnd"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1</a:t>
          </a:r>
        </a:p>
      </dsp:txBody>
      <dsp:txXfrm>
        <a:off x="3050078" y="1543656"/>
        <a:ext cx="109635" cy="160731"/>
      </dsp:txXfrm>
    </dsp:sp>
    <dsp:sp modelId="{FC551623-6962-4342-A155-16A9E209A6FD}">
      <dsp:nvSpPr>
        <dsp:cNvPr id="0" name=""/>
        <dsp:cNvSpPr/>
      </dsp:nvSpPr>
      <dsp:spPr>
        <a:xfrm>
          <a:off x="1310" y="784375"/>
          <a:ext cx="2798820" cy="1679292"/>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37145" tIns="143957" rIns="137145" bIns="143957" numCol="1" spcCol="1270" anchor="ctr" anchorCtr="0">
          <a:noAutofit/>
        </a:bodyPr>
        <a:lstStyle/>
        <a:p>
          <a:pPr marL="0" lvl="0" indent="0" algn="ctr" defTabSz="622300">
            <a:lnSpc>
              <a:spcPct val="90000"/>
            </a:lnSpc>
            <a:spcBef>
              <a:spcPct val="0"/>
            </a:spcBef>
            <a:spcAft>
              <a:spcPct val="35000"/>
            </a:spcAft>
            <a:buNone/>
          </a:pPr>
          <a:r>
            <a:rPr lang="en-US" sz="1400" kern="1200" dirty="0"/>
            <a:t>Step 1: Abuse Intune Application related permissions (</a:t>
          </a:r>
          <a:r>
            <a:rPr lang="en-US" sz="1400" kern="1200" dirty="0" err="1"/>
            <a:t>DeviceManagementApps</a:t>
          </a:r>
          <a:r>
            <a:rPr lang="en-US" sz="1400" kern="1200" dirty="0"/>
            <a:t>)</a:t>
          </a:r>
        </a:p>
      </dsp:txBody>
      <dsp:txXfrm>
        <a:off x="1310" y="784375"/>
        <a:ext cx="2798820" cy="1679292"/>
      </dsp:txXfrm>
    </dsp:sp>
    <dsp:sp modelId="{D7DB6CBC-B32D-4DA6-9FEF-FFB706CD26D8}">
      <dsp:nvSpPr>
        <dsp:cNvPr id="0" name=""/>
        <dsp:cNvSpPr/>
      </dsp:nvSpPr>
      <dsp:spPr>
        <a:xfrm>
          <a:off x="1400721" y="2461868"/>
          <a:ext cx="3442549" cy="613128"/>
        </a:xfrm>
        <a:custGeom>
          <a:avLst/>
          <a:gdLst/>
          <a:ahLst/>
          <a:cxnLst/>
          <a:rect l="0" t="0" r="0" b="0"/>
          <a:pathLst>
            <a:path>
              <a:moveTo>
                <a:pt x="3442549" y="0"/>
              </a:moveTo>
              <a:lnTo>
                <a:pt x="3442549" y="323664"/>
              </a:lnTo>
              <a:lnTo>
                <a:pt x="0" y="323664"/>
              </a:lnTo>
              <a:lnTo>
                <a:pt x="0" y="613128"/>
              </a:lnTo>
            </a:path>
          </a:pathLst>
        </a:custGeom>
        <a:noFill/>
        <a:ln w="9525" cap="rnd" cmpd="sng" algn="ctr">
          <a:solidFill>
            <a:schemeClr val="accent5">
              <a:hueOff val="-337983"/>
              <a:satOff val="-9047"/>
              <a:lumOff val="-3139"/>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2</a:t>
          </a:r>
        </a:p>
      </dsp:txBody>
      <dsp:txXfrm>
        <a:off x="3034440" y="2688066"/>
        <a:ext cx="175110" cy="160731"/>
      </dsp:txXfrm>
    </dsp:sp>
    <dsp:sp modelId="{9406C744-6684-4109-BF41-398BB062F9EC}">
      <dsp:nvSpPr>
        <dsp:cNvPr id="0" name=""/>
        <dsp:cNvSpPr/>
      </dsp:nvSpPr>
      <dsp:spPr>
        <a:xfrm>
          <a:off x="3443860" y="784375"/>
          <a:ext cx="2798820" cy="1679292"/>
        </a:xfrm>
        <a:prstGeom prst="rect">
          <a:avLst/>
        </a:prstGeom>
        <a:gradFill rotWithShape="0">
          <a:gsLst>
            <a:gs pos="0">
              <a:schemeClr val="accent5">
                <a:hueOff val="-225322"/>
                <a:satOff val="-6032"/>
                <a:lumOff val="-2092"/>
                <a:alphaOff val="0"/>
                <a:tint val="96000"/>
                <a:lumMod val="104000"/>
              </a:schemeClr>
            </a:gs>
            <a:gs pos="100000">
              <a:schemeClr val="accent5">
                <a:hueOff val="-225322"/>
                <a:satOff val="-6032"/>
                <a:lumOff val="-2092"/>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37145" tIns="143957" rIns="137145" bIns="143957" numCol="1" spcCol="1270" anchor="ctr" anchorCtr="0">
          <a:noAutofit/>
        </a:bodyPr>
        <a:lstStyle/>
        <a:p>
          <a:pPr marL="0" lvl="0" indent="0" algn="ctr" defTabSz="622300">
            <a:lnSpc>
              <a:spcPct val="90000"/>
            </a:lnSpc>
            <a:spcBef>
              <a:spcPct val="0"/>
            </a:spcBef>
            <a:spcAft>
              <a:spcPct val="35000"/>
            </a:spcAft>
            <a:buNone/>
          </a:pPr>
          <a:r>
            <a:rPr lang="en-US" sz="1400" kern="1200" dirty="0"/>
            <a:t>Step 2: Create LOB apps for Intune.</a:t>
          </a:r>
        </a:p>
      </dsp:txBody>
      <dsp:txXfrm>
        <a:off x="3443860" y="784375"/>
        <a:ext cx="2798820" cy="1679292"/>
      </dsp:txXfrm>
    </dsp:sp>
    <dsp:sp modelId="{5677C6B0-C2DF-40C8-8D31-22DFA781237E}">
      <dsp:nvSpPr>
        <dsp:cNvPr id="0" name=""/>
        <dsp:cNvSpPr/>
      </dsp:nvSpPr>
      <dsp:spPr>
        <a:xfrm>
          <a:off x="2798331" y="3901323"/>
          <a:ext cx="613128" cy="91440"/>
        </a:xfrm>
        <a:custGeom>
          <a:avLst/>
          <a:gdLst/>
          <a:ahLst/>
          <a:cxnLst/>
          <a:rect l="0" t="0" r="0" b="0"/>
          <a:pathLst>
            <a:path>
              <a:moveTo>
                <a:pt x="0" y="45720"/>
              </a:moveTo>
              <a:lnTo>
                <a:pt x="251746" y="45719"/>
              </a:lnTo>
            </a:path>
            <a:path>
              <a:moveTo>
                <a:pt x="361381" y="45719"/>
              </a:moveTo>
              <a:lnTo>
                <a:pt x="613128" y="45720"/>
              </a:lnTo>
            </a:path>
          </a:pathLst>
        </a:custGeom>
        <a:noFill/>
        <a:ln w="9525" cap="rnd" cmpd="sng" algn="ctr">
          <a:solidFill>
            <a:schemeClr val="accent5">
              <a:hueOff val="-675965"/>
              <a:satOff val="-18095"/>
              <a:lumOff val="-6277"/>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88950">
            <a:lnSpc>
              <a:spcPct val="90000"/>
            </a:lnSpc>
            <a:spcBef>
              <a:spcPct val="0"/>
            </a:spcBef>
            <a:spcAft>
              <a:spcPct val="35000"/>
            </a:spcAft>
            <a:buNone/>
          </a:pPr>
          <a:r>
            <a:rPr lang="en-US" sz="1100" kern="1200"/>
            <a:t>3</a:t>
          </a:r>
        </a:p>
      </dsp:txBody>
      <dsp:txXfrm>
        <a:off x="3050078" y="3866677"/>
        <a:ext cx="109635" cy="160731"/>
      </dsp:txXfrm>
    </dsp:sp>
    <dsp:sp modelId="{852D73C4-7CE6-40CC-BAD0-8BABA48BA92D}">
      <dsp:nvSpPr>
        <dsp:cNvPr id="0" name=""/>
        <dsp:cNvSpPr/>
      </dsp:nvSpPr>
      <dsp:spPr>
        <a:xfrm>
          <a:off x="1310" y="3107396"/>
          <a:ext cx="2798820" cy="1679292"/>
        </a:xfrm>
        <a:prstGeom prst="rect">
          <a:avLst/>
        </a:prstGeom>
        <a:gradFill rotWithShape="0">
          <a:gsLst>
            <a:gs pos="0">
              <a:schemeClr val="accent5">
                <a:hueOff val="-450643"/>
                <a:satOff val="-12063"/>
                <a:lumOff val="-4185"/>
                <a:alphaOff val="0"/>
                <a:tint val="96000"/>
                <a:lumMod val="104000"/>
              </a:schemeClr>
            </a:gs>
            <a:gs pos="100000">
              <a:schemeClr val="accent5">
                <a:hueOff val="-450643"/>
                <a:satOff val="-12063"/>
                <a:lumOff val="-4185"/>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37145" tIns="143957" rIns="137145" bIns="143957" numCol="1" spcCol="1270" anchor="ctr" anchorCtr="0">
          <a:noAutofit/>
        </a:bodyPr>
        <a:lstStyle/>
        <a:p>
          <a:pPr marL="0" lvl="0" indent="0" algn="ctr" defTabSz="622300">
            <a:lnSpc>
              <a:spcPct val="90000"/>
            </a:lnSpc>
            <a:spcBef>
              <a:spcPct val="0"/>
            </a:spcBef>
            <a:spcAft>
              <a:spcPct val="35000"/>
            </a:spcAft>
            <a:buNone/>
          </a:pPr>
          <a:r>
            <a:rPr lang="en-US" sz="1400" kern="1200" dirty="0"/>
            <a:t>Step 3: Deploy malicious Windows Application.</a:t>
          </a:r>
        </a:p>
      </dsp:txBody>
      <dsp:txXfrm>
        <a:off x="1310" y="3107396"/>
        <a:ext cx="2798820" cy="1679292"/>
      </dsp:txXfrm>
    </dsp:sp>
    <dsp:sp modelId="{1D00CC81-C81D-4562-AB5C-DDEE6558D4A0}">
      <dsp:nvSpPr>
        <dsp:cNvPr id="0" name=""/>
        <dsp:cNvSpPr/>
      </dsp:nvSpPr>
      <dsp:spPr>
        <a:xfrm>
          <a:off x="3443860" y="3107396"/>
          <a:ext cx="2798820" cy="1679292"/>
        </a:xfrm>
        <a:prstGeom prst="rect">
          <a:avLst/>
        </a:prstGeom>
        <a:gradFill rotWithShape="0">
          <a:gsLst>
            <a:gs pos="0">
              <a:schemeClr val="accent5">
                <a:hueOff val="-675965"/>
                <a:satOff val="-18095"/>
                <a:lumOff val="-6277"/>
                <a:alphaOff val="0"/>
                <a:tint val="96000"/>
                <a:lumMod val="104000"/>
              </a:schemeClr>
            </a:gs>
            <a:gs pos="100000">
              <a:schemeClr val="accent5">
                <a:hueOff val="-675965"/>
                <a:satOff val="-18095"/>
                <a:lumOff val="-6277"/>
                <a:alphaOff val="0"/>
                <a:shade val="84000"/>
                <a:lumMod val="84000"/>
              </a:schemeClr>
            </a:gs>
          </a:gsLst>
          <a:lin ang="5400000" scaled="0"/>
        </a:gradFill>
        <a:ln>
          <a:noFill/>
        </a:ln>
        <a:effectLst>
          <a:innerShdw blurRad="50800" dist="25400" dir="13500000">
            <a:srgbClr val="000000">
              <a:alpha val="5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37145" tIns="143957" rIns="137145" bIns="143957" numCol="1" spcCol="1270" anchor="ctr" anchorCtr="0">
          <a:noAutofit/>
        </a:bodyPr>
        <a:lstStyle/>
        <a:p>
          <a:pPr marL="0" lvl="0" indent="0" algn="ctr" defTabSz="622300">
            <a:lnSpc>
              <a:spcPct val="90000"/>
            </a:lnSpc>
            <a:spcBef>
              <a:spcPct val="0"/>
            </a:spcBef>
            <a:spcAft>
              <a:spcPct val="35000"/>
            </a:spcAft>
            <a:buNone/>
          </a:pPr>
          <a:r>
            <a:rPr lang="en-US" sz="1400" kern="1200" dirty="0"/>
            <a:t>Step 4: Obtain System Privileges.</a:t>
          </a:r>
        </a:p>
      </dsp:txBody>
      <dsp:txXfrm>
        <a:off x="3443860" y="3107396"/>
        <a:ext cx="2798820" cy="167929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AC19E1-65B6-0342-A604-6233F16BD236}" type="datetimeFigureOut">
              <a:rPr lang="en-US" smtClean="0"/>
              <a:t>8/8/25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926885-2EE5-7E42-8DCC-4478C16A3610}" type="slidenum">
              <a:rPr lang="en-US" smtClean="0"/>
              <a:t>‹#›</a:t>
            </a:fld>
            <a:endParaRPr lang="en-US"/>
          </a:p>
        </p:txBody>
      </p:sp>
    </p:spTree>
    <p:extLst>
      <p:ext uri="{BB962C8B-B14F-4D97-AF65-F5344CB8AC3E}">
        <p14:creationId xmlns:p14="http://schemas.microsoft.com/office/powerpoint/2010/main" val="5935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 Service Principle</a:t>
            </a:r>
          </a:p>
          <a:p>
            <a:r>
              <a:rPr lang="en-US" dirty="0"/>
              <a:t>Goal – showcase attack vectors and to help you rethink what is considered privileged in modern Azure environment</a:t>
            </a:r>
          </a:p>
        </p:txBody>
      </p:sp>
      <p:sp>
        <p:nvSpPr>
          <p:cNvPr id="4" name="Slide Number Placeholder 3"/>
          <p:cNvSpPr>
            <a:spLocks noGrp="1"/>
          </p:cNvSpPr>
          <p:nvPr>
            <p:ph type="sldNum" sz="quarter" idx="5"/>
          </p:nvPr>
        </p:nvSpPr>
        <p:spPr/>
        <p:txBody>
          <a:bodyPr/>
          <a:lstStyle/>
          <a:p>
            <a:fld id="{7D926885-2EE5-7E42-8DCC-4478C16A3610}" type="slidenum">
              <a:rPr lang="en-US" smtClean="0"/>
              <a:t>1</a:t>
            </a:fld>
            <a:endParaRPr lang="en-US"/>
          </a:p>
        </p:txBody>
      </p:sp>
    </p:spTree>
    <p:extLst>
      <p:ext uri="{BB962C8B-B14F-4D97-AF65-F5344CB8AC3E}">
        <p14:creationId xmlns:p14="http://schemas.microsoft.com/office/powerpoint/2010/main" val="778064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RoleManagement.ReadWrite.Directory</a:t>
            </a:r>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34</a:t>
            </a:fld>
            <a:endParaRPr lang="en-US"/>
          </a:p>
        </p:txBody>
      </p:sp>
    </p:spTree>
    <p:extLst>
      <p:ext uri="{BB962C8B-B14F-4D97-AF65-F5344CB8AC3E}">
        <p14:creationId xmlns:p14="http://schemas.microsoft.com/office/powerpoint/2010/main" val="1204425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main scope of this scenario is to show how in a Red Teaming </a:t>
            </a:r>
            <a:r>
              <a:rPr lang="en-US" dirty="0" err="1"/>
              <a:t>engangement</a:t>
            </a:r>
            <a:r>
              <a:rPr lang="en-US" dirty="0"/>
              <a:t> you can use the service principals to </a:t>
            </a:r>
            <a:r>
              <a:rPr lang="en-US" dirty="0" err="1"/>
              <a:t>blendin</a:t>
            </a:r>
            <a:r>
              <a:rPr lang="en-US" dirty="0"/>
              <a:t> and read emails of other users.</a:t>
            </a:r>
          </a:p>
        </p:txBody>
      </p:sp>
      <p:sp>
        <p:nvSpPr>
          <p:cNvPr id="4" name="Slide Number Placeholder 3"/>
          <p:cNvSpPr>
            <a:spLocks noGrp="1"/>
          </p:cNvSpPr>
          <p:nvPr>
            <p:ph type="sldNum" sz="quarter" idx="5"/>
          </p:nvPr>
        </p:nvSpPr>
        <p:spPr/>
        <p:txBody>
          <a:bodyPr/>
          <a:lstStyle/>
          <a:p>
            <a:fld id="{7D926885-2EE5-7E42-8DCC-4478C16A3610}" type="slidenum">
              <a:rPr lang="en-US" smtClean="0"/>
              <a:t>38</a:t>
            </a:fld>
            <a:endParaRPr lang="en-US"/>
          </a:p>
        </p:txBody>
      </p:sp>
    </p:spTree>
    <p:extLst>
      <p:ext uri="{BB962C8B-B14F-4D97-AF65-F5344CB8AC3E}">
        <p14:creationId xmlns:p14="http://schemas.microsoft.com/office/powerpoint/2010/main" val="3040358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value of this attack?</a:t>
            </a:r>
          </a:p>
          <a:p>
            <a:endParaRPr lang="en-US" dirty="0"/>
          </a:p>
          <a:p>
            <a:r>
              <a:rPr lang="en-US" dirty="0"/>
              <a:t>Blend In by abusing legit Service Principals</a:t>
            </a:r>
          </a:p>
          <a:p>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44</a:t>
            </a:fld>
            <a:endParaRPr lang="en-US"/>
          </a:p>
        </p:txBody>
      </p:sp>
    </p:spTree>
    <p:extLst>
      <p:ext uri="{BB962C8B-B14F-4D97-AF65-F5344CB8AC3E}">
        <p14:creationId xmlns:p14="http://schemas.microsoft.com/office/powerpoint/2010/main" val="4016228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47</a:t>
            </a:fld>
            <a:endParaRPr lang="en-US"/>
          </a:p>
        </p:txBody>
      </p:sp>
    </p:spTree>
    <p:extLst>
      <p:ext uri="{BB962C8B-B14F-4D97-AF65-F5344CB8AC3E}">
        <p14:creationId xmlns:p14="http://schemas.microsoft.com/office/powerpoint/2010/main" val="408614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D926885-2EE5-7E42-8DCC-4478C16A3610}" type="slidenum">
              <a:rPr lang="en-US" smtClean="0"/>
              <a:t>90</a:t>
            </a:fld>
            <a:endParaRPr lang="en-US"/>
          </a:p>
        </p:txBody>
      </p:sp>
    </p:spTree>
    <p:extLst>
      <p:ext uri="{BB962C8B-B14F-4D97-AF65-F5344CB8AC3E}">
        <p14:creationId xmlns:p14="http://schemas.microsoft.com/office/powerpoint/2010/main" val="733903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AC148-D2D1-874F-783C-C3BEB2014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724FC2-EA1D-E2AC-0F14-7B8399E7CB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39E350-7FB2-6621-8AB2-9281382ADC5E}"/>
              </a:ext>
            </a:extLst>
          </p:cNvPr>
          <p:cNvSpPr>
            <a:spLocks noGrp="1"/>
          </p:cNvSpPr>
          <p:nvPr>
            <p:ph type="body" idx="1"/>
          </p:nvPr>
        </p:nvSpPr>
        <p:spPr/>
        <p:txBody>
          <a:bodyPr/>
          <a:lstStyle/>
          <a:p>
            <a:pPr marL="171450" indent="-171450">
              <a:buFontTx/>
              <a:buChar char="-"/>
            </a:pPr>
            <a:endParaRPr lang="en-US" dirty="0"/>
          </a:p>
        </p:txBody>
      </p:sp>
      <p:sp>
        <p:nvSpPr>
          <p:cNvPr id="4" name="Slide Number Placeholder 3">
            <a:extLst>
              <a:ext uri="{FF2B5EF4-FFF2-40B4-BE49-F238E27FC236}">
                <a16:creationId xmlns:a16="http://schemas.microsoft.com/office/drawing/2014/main" id="{9715EDBE-B4EB-73FE-478C-5FD346827512}"/>
              </a:ext>
            </a:extLst>
          </p:cNvPr>
          <p:cNvSpPr>
            <a:spLocks noGrp="1"/>
          </p:cNvSpPr>
          <p:nvPr>
            <p:ph type="sldNum" sz="quarter" idx="5"/>
          </p:nvPr>
        </p:nvSpPr>
        <p:spPr/>
        <p:txBody>
          <a:bodyPr/>
          <a:lstStyle/>
          <a:p>
            <a:fld id="{7D926885-2EE5-7E42-8DCC-4478C16A3610}" type="slidenum">
              <a:rPr lang="en-US" smtClean="0"/>
              <a:t>2</a:t>
            </a:fld>
            <a:endParaRPr lang="en-US"/>
          </a:p>
        </p:txBody>
      </p:sp>
    </p:spTree>
    <p:extLst>
      <p:ext uri="{BB962C8B-B14F-4D97-AF65-F5344CB8AC3E}">
        <p14:creationId xmlns:p14="http://schemas.microsoft.com/office/powerpoint/2010/main" val="3417991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outline current security landscape </a:t>
            </a:r>
          </a:p>
          <a:p>
            <a:r>
              <a:rPr lang="en-US" sz="1200" kern="1200" dirty="0">
                <a:solidFill>
                  <a:schemeClr val="tx1"/>
                </a:solidFill>
                <a:effectLst/>
                <a:latin typeface="+mn-lt"/>
                <a:ea typeface="+mn-ea"/>
                <a:cs typeface="+mn-cs"/>
              </a:rPr>
              <a:t>— where most defenders are looking.</a:t>
            </a:r>
          </a:p>
          <a:p>
            <a:r>
              <a:rPr lang="en-US" sz="1200" kern="1200" dirty="0">
                <a:solidFill>
                  <a:schemeClr val="tx1"/>
                </a:solidFill>
                <a:effectLst/>
                <a:latin typeface="+mn-lt"/>
                <a:ea typeface="+mn-ea"/>
                <a:cs typeface="+mn-cs"/>
              </a:rPr>
              <a:t>real-world scenarios </a:t>
            </a:r>
          </a:p>
          <a:p>
            <a:r>
              <a:rPr lang="en-US" sz="1200" kern="1200" dirty="0">
                <a:solidFill>
                  <a:schemeClr val="tx1"/>
                </a:solidFill>
                <a:effectLst/>
                <a:latin typeface="+mn-lt"/>
                <a:ea typeface="+mn-ea"/>
                <a:cs typeface="+mn-cs"/>
              </a:rPr>
              <a:t>Showcase a tools to detect excessive privileges</a:t>
            </a:r>
          </a:p>
        </p:txBody>
      </p:sp>
      <p:sp>
        <p:nvSpPr>
          <p:cNvPr id="4" name="Slide Number Placeholder 3"/>
          <p:cNvSpPr>
            <a:spLocks noGrp="1"/>
          </p:cNvSpPr>
          <p:nvPr>
            <p:ph type="sldNum" sz="quarter" idx="5"/>
          </p:nvPr>
        </p:nvSpPr>
        <p:spPr/>
        <p:txBody>
          <a:bodyPr/>
          <a:lstStyle/>
          <a:p>
            <a:fld id="{7D926885-2EE5-7E42-8DCC-4478C16A3610}" type="slidenum">
              <a:rPr lang="en-US" smtClean="0"/>
              <a:t>5</a:t>
            </a:fld>
            <a:endParaRPr lang="en-US"/>
          </a:p>
        </p:txBody>
      </p:sp>
    </p:spTree>
    <p:extLst>
      <p:ext uri="{BB962C8B-B14F-4D97-AF65-F5344CB8AC3E}">
        <p14:creationId xmlns:p14="http://schemas.microsoft.com/office/powerpoint/2010/main" val="34165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User focused</a:t>
            </a:r>
          </a:p>
          <a:p>
            <a:pPr marL="171450" indent="-171450">
              <a:buFontTx/>
              <a:buChar char="-"/>
            </a:pPr>
            <a:r>
              <a:rPr lang="en-US" dirty="0"/>
              <a:t>Disconnect – attackers shift focus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7</a:t>
            </a:fld>
            <a:endParaRPr lang="en-US"/>
          </a:p>
        </p:txBody>
      </p:sp>
    </p:spTree>
    <p:extLst>
      <p:ext uri="{BB962C8B-B14F-4D97-AF65-F5344CB8AC3E}">
        <p14:creationId xmlns:p14="http://schemas.microsoft.com/office/powerpoint/2010/main" val="3426529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 no conditional access or password rotation</a:t>
            </a:r>
          </a:p>
          <a:p>
            <a:r>
              <a:rPr lang="en-US" sz="1200" b="1" kern="1200" dirty="0">
                <a:solidFill>
                  <a:schemeClr val="tx1"/>
                </a:solidFill>
                <a:effectLst/>
                <a:latin typeface="+mn-lt"/>
                <a:ea typeface="+mn-ea"/>
                <a:cs typeface="+mn-cs"/>
              </a:rPr>
              <a:t>automation</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scalability</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seamless integration</a:t>
            </a:r>
            <a:br>
              <a:rPr lang="en-US" sz="1200" b="1" kern="1200" dirty="0">
                <a:solidFill>
                  <a:schemeClr val="tx1"/>
                </a:solidFill>
                <a:effectLst/>
                <a:latin typeface="+mn-lt"/>
                <a:ea typeface="+mn-ea"/>
                <a:cs typeface="+mn-cs"/>
              </a:rPr>
            </a:br>
            <a:r>
              <a:rPr lang="en-US" dirty="0"/>
              <a:t>High privileges</a:t>
            </a:r>
          </a:p>
        </p:txBody>
      </p:sp>
      <p:sp>
        <p:nvSpPr>
          <p:cNvPr id="4" name="Slide Number Placeholder 3"/>
          <p:cNvSpPr>
            <a:spLocks noGrp="1"/>
          </p:cNvSpPr>
          <p:nvPr>
            <p:ph type="sldNum" sz="quarter" idx="5"/>
          </p:nvPr>
        </p:nvSpPr>
        <p:spPr/>
        <p:txBody>
          <a:bodyPr/>
          <a:lstStyle/>
          <a:p>
            <a:fld id="{7D926885-2EE5-7E42-8DCC-4478C16A3610}" type="slidenum">
              <a:rPr lang="en-US" smtClean="0"/>
              <a:t>8</a:t>
            </a:fld>
            <a:endParaRPr lang="en-US"/>
          </a:p>
        </p:txBody>
      </p:sp>
    </p:spTree>
    <p:extLst>
      <p:ext uri="{BB962C8B-B14F-4D97-AF65-F5344CB8AC3E}">
        <p14:creationId xmlns:p14="http://schemas.microsoft.com/office/powerpoint/2010/main" val="3863052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Why? – automation, backups, </a:t>
            </a:r>
            <a:r>
              <a:rPr lang="en-US" dirty="0" err="1"/>
              <a:t>devops</a:t>
            </a:r>
            <a:r>
              <a:rPr lang="en-US" dirty="0"/>
              <a:t>, orchestration and deployment, device and user management</a:t>
            </a:r>
          </a:p>
        </p:txBody>
      </p:sp>
      <p:sp>
        <p:nvSpPr>
          <p:cNvPr id="4" name="Slide Number Placeholder 3"/>
          <p:cNvSpPr>
            <a:spLocks noGrp="1"/>
          </p:cNvSpPr>
          <p:nvPr>
            <p:ph type="sldNum" sz="quarter" idx="5"/>
          </p:nvPr>
        </p:nvSpPr>
        <p:spPr/>
        <p:txBody>
          <a:bodyPr/>
          <a:lstStyle/>
          <a:p>
            <a:fld id="{7D926885-2EE5-7E42-8DCC-4478C16A3610}" type="slidenum">
              <a:rPr lang="en-US" smtClean="0"/>
              <a:t>9</a:t>
            </a:fld>
            <a:endParaRPr lang="en-US"/>
          </a:p>
        </p:txBody>
      </p:sp>
    </p:spTree>
    <p:extLst>
      <p:ext uri="{BB962C8B-B14F-4D97-AF65-F5344CB8AC3E}">
        <p14:creationId xmlns:p14="http://schemas.microsoft.com/office/powerpoint/2010/main" val="2045303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they need — or at least request</a:t>
            </a:r>
            <a:r>
              <a:rPr lang="en-US" sz="1200" kern="1200" dirty="0">
                <a:solidFill>
                  <a:schemeClr val="tx1"/>
                </a:solidFill>
                <a:effectLst/>
                <a:latin typeface="+mn-lt"/>
                <a:ea typeface="+mn-ea"/>
                <a:cs typeface="+mn-cs"/>
              </a:rPr>
              <a:t> — powerful permissions</a:t>
            </a:r>
            <a:endParaRPr lang="en-US" dirty="0"/>
          </a:p>
          <a:p>
            <a:r>
              <a:rPr lang="en-US" dirty="0"/>
              <a:t>Don’t get reviewed or monitored regularly</a:t>
            </a:r>
          </a:p>
        </p:txBody>
      </p:sp>
      <p:sp>
        <p:nvSpPr>
          <p:cNvPr id="4" name="Slide Number Placeholder 3"/>
          <p:cNvSpPr>
            <a:spLocks noGrp="1"/>
          </p:cNvSpPr>
          <p:nvPr>
            <p:ph type="sldNum" sz="quarter" idx="5"/>
          </p:nvPr>
        </p:nvSpPr>
        <p:spPr/>
        <p:txBody>
          <a:bodyPr/>
          <a:lstStyle/>
          <a:p>
            <a:fld id="{7D926885-2EE5-7E42-8DCC-4478C16A3610}" type="slidenum">
              <a:rPr lang="en-US" smtClean="0"/>
              <a:t>10</a:t>
            </a:fld>
            <a:endParaRPr lang="en-US"/>
          </a:p>
        </p:txBody>
      </p:sp>
    </p:spTree>
    <p:extLst>
      <p:ext uri="{BB962C8B-B14F-4D97-AF65-F5344CB8AC3E}">
        <p14:creationId xmlns:p14="http://schemas.microsoft.com/office/powerpoint/2010/main" val="414415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visualize</a:t>
            </a:r>
            <a:r>
              <a:rPr lang="en-US" sz="1200" kern="1200" dirty="0">
                <a:solidFill>
                  <a:schemeClr val="tx1"/>
                </a:solidFill>
                <a:effectLst/>
                <a:latin typeface="+mn-lt"/>
                <a:ea typeface="+mn-ea"/>
                <a:cs typeface="+mn-cs"/>
              </a:rPr>
              <a:t> what a modern hybrid identity</a:t>
            </a:r>
          </a:p>
          <a:p>
            <a:r>
              <a:rPr lang="en-US" sz="1200" kern="1200" dirty="0">
                <a:solidFill>
                  <a:schemeClr val="tx1"/>
                </a:solidFill>
                <a:effectLst/>
                <a:latin typeface="+mn-lt"/>
                <a:ea typeface="+mn-ea"/>
                <a:cs typeface="+mn-cs"/>
              </a:rPr>
              <a:t>Entra is the identity provider for custom business &amp; cloud apps</a:t>
            </a:r>
          </a:p>
          <a:p>
            <a:r>
              <a:rPr lang="en-US" sz="1200" b="1" kern="1200" dirty="0">
                <a:solidFill>
                  <a:schemeClr val="tx1"/>
                </a:solidFill>
                <a:effectLst/>
                <a:latin typeface="+mn-lt"/>
                <a:ea typeface="+mn-ea"/>
                <a:cs typeface="+mn-cs"/>
              </a:rPr>
              <a:t>authenticating, syncing, authorizing, and executing workflows nonstop</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blind spot</a:t>
            </a:r>
            <a:r>
              <a:rPr lang="en-US" sz="1200" kern="1200" dirty="0">
                <a:solidFill>
                  <a:schemeClr val="tx1"/>
                </a:solidFill>
                <a:effectLst/>
                <a:latin typeface="+mn-lt"/>
                <a:ea typeface="+mn-ea"/>
                <a:cs typeface="+mn-cs"/>
              </a:rPr>
              <a:t>. And that’s </a:t>
            </a:r>
            <a:r>
              <a:rPr lang="en-US" sz="1200" b="1" kern="1200" dirty="0">
                <a:solidFill>
                  <a:schemeClr val="tx1"/>
                </a:solidFill>
                <a:effectLst/>
                <a:latin typeface="+mn-lt"/>
                <a:ea typeface="+mn-ea"/>
                <a:cs typeface="+mn-cs"/>
              </a:rPr>
              <a:t>what this talk is all about</a:t>
            </a:r>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11</a:t>
            </a:fld>
            <a:endParaRPr lang="en-US"/>
          </a:p>
        </p:txBody>
      </p:sp>
    </p:spTree>
    <p:extLst>
      <p:ext uri="{BB962C8B-B14F-4D97-AF65-F5344CB8AC3E}">
        <p14:creationId xmlns:p14="http://schemas.microsoft.com/office/powerpoint/2010/main" val="3497491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New? Multiple Steps</a:t>
            </a:r>
          </a:p>
          <a:p>
            <a:r>
              <a:rPr lang="en-US" dirty="0"/>
              <a:t>Based On real world experience</a:t>
            </a:r>
          </a:p>
          <a:p>
            <a:endParaRPr lang="en-US" dirty="0"/>
          </a:p>
        </p:txBody>
      </p:sp>
      <p:sp>
        <p:nvSpPr>
          <p:cNvPr id="4" name="Slide Number Placeholder 3"/>
          <p:cNvSpPr>
            <a:spLocks noGrp="1"/>
          </p:cNvSpPr>
          <p:nvPr>
            <p:ph type="sldNum" sz="quarter" idx="5"/>
          </p:nvPr>
        </p:nvSpPr>
        <p:spPr/>
        <p:txBody>
          <a:bodyPr/>
          <a:lstStyle/>
          <a:p>
            <a:fld id="{7D926885-2EE5-7E42-8DCC-4478C16A3610}" type="slidenum">
              <a:rPr lang="en-US" smtClean="0"/>
              <a:t>18</a:t>
            </a:fld>
            <a:endParaRPr lang="en-US"/>
          </a:p>
        </p:txBody>
      </p:sp>
    </p:spTree>
    <p:extLst>
      <p:ext uri="{BB962C8B-B14F-4D97-AF65-F5344CB8AC3E}">
        <p14:creationId xmlns:p14="http://schemas.microsoft.com/office/powerpoint/2010/main" val="2011062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444479B-705B-4489-957E-7E8A228BDFA0}"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95868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A38F49-B3E2-4BF0-BEC7-C30D34ABBB8D}" type="datetime1">
              <a:rPr lang="en-US" smtClean="0"/>
              <a:t>8/8/25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426818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7247941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48357935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58090528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052876795"/>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A38F49-B3E2-4BF0-BEC7-C30D34ABBB8D}"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00112503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7B66AD-7C08-490A-ADA4-B47E10FB2407}"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432219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B95027-4255-49E7-9841-CD21BCC99996}"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598685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89F774-3FA6-43B8-9241-99959C8FD463}"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69509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9504452-5DCC-4FE2-A5C9-8A5EF6714D65}"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18783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79ABC2-0180-4F3A-A895-A85BC724D472}" type="datetime1">
              <a:rPr lang="en-US" smtClean="0"/>
              <a:t>8/8/25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56206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EEA9BA-4E8F-439E-BEA4-91FBA01E3F5F}" type="datetime1">
              <a:rPr lang="en-US" smtClean="0"/>
              <a:t>8/8/25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991836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15BF18-0007-481C-AA29-413124BC3EE7}" type="datetime1">
              <a:rPr lang="en-US" smtClean="0"/>
              <a:t>8/8/25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97588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BE9870-3748-43AD-B547-02A075CB4A1D}" type="datetime1">
              <a:rPr lang="en-US" smtClean="0"/>
              <a:t>8/8/25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40029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E7897-33C5-4F1A-9307-D068E37F3DC7}" type="datetime1">
              <a:rPr lang="en-US" smtClean="0"/>
              <a:t>8/8/25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52470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2E171BA-CC09-47C8-A6DF-F5C5CB59CEEC}" type="datetime1">
              <a:rPr lang="en-US" smtClean="0"/>
              <a:t>8/8/25</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011872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DA38F49-B3E2-4BF0-BEC7-C30D34ABBB8D}" type="datetime1">
              <a:rPr lang="en-US" smtClean="0"/>
              <a:t>8/8/25</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70C12960-6E85-460F-B6E3-5B82CB31AF3D}" type="slidenum">
              <a:rPr lang="en-US" smtClean="0"/>
              <a:t>‹#›</a:t>
            </a:fld>
            <a:endParaRPr lang="en-US"/>
          </a:p>
        </p:txBody>
      </p:sp>
    </p:spTree>
    <p:extLst>
      <p:ext uri="{BB962C8B-B14F-4D97-AF65-F5344CB8AC3E}">
        <p14:creationId xmlns:p14="http://schemas.microsoft.com/office/powerpoint/2010/main" val="649751565"/>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2.sv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8.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jpg"/></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jpg"/><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microsoft.com/office/2007/relationships/hdphoto" Target="../media/hdphoto2.wdp"/></Relationships>
</file>

<file path=ppt/slides/_rels/slide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0.png"/></Relationships>
</file>

<file path=ppt/slides/_rels/slide8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6" name="Picture 25" descr="A black and white image of a storm cloud">
            <a:extLst>
              <a:ext uri="{FF2B5EF4-FFF2-40B4-BE49-F238E27FC236}">
                <a16:creationId xmlns:a16="http://schemas.microsoft.com/office/drawing/2014/main" id="{AB03A8F6-C958-E354-DD66-9B7ED4DFCFD4}"/>
              </a:ext>
            </a:extLst>
          </p:cNvPr>
          <p:cNvPicPr>
            <a:picLocks noChangeAspect="1"/>
          </p:cNvPicPr>
          <p:nvPr/>
        </p:nvPicPr>
        <p:blipFill>
          <a:blip r:embed="rId3"/>
          <a:stretch>
            <a:fillRect/>
          </a:stretch>
        </p:blipFill>
        <p:spPr>
          <a:xfrm>
            <a:off x="0" y="-1278416"/>
            <a:ext cx="12192000" cy="8136416"/>
          </a:xfrm>
          <a:prstGeom prst="rect">
            <a:avLst/>
          </a:prstGeom>
        </p:spPr>
      </p:pic>
      <p:sp>
        <p:nvSpPr>
          <p:cNvPr id="2" name="Title 1">
            <a:extLst>
              <a:ext uri="{FF2B5EF4-FFF2-40B4-BE49-F238E27FC236}">
                <a16:creationId xmlns:a16="http://schemas.microsoft.com/office/drawing/2014/main" id="{D3B12793-A93C-9FAF-8AD8-55FC976D1776}"/>
              </a:ext>
            </a:extLst>
          </p:cNvPr>
          <p:cNvSpPr>
            <a:spLocks noGrp="1"/>
          </p:cNvSpPr>
          <p:nvPr>
            <p:ph type="ctrTitle"/>
          </p:nvPr>
        </p:nvSpPr>
        <p:spPr>
          <a:xfrm>
            <a:off x="0" y="361684"/>
            <a:ext cx="4504765" cy="2716306"/>
          </a:xfrm>
        </p:spPr>
        <p:txBody>
          <a:bodyPr anchor="t">
            <a:normAutofit/>
          </a:bodyPr>
          <a:lstStyle/>
          <a:p>
            <a:pPr>
              <a:lnSpc>
                <a:spcPct val="90000"/>
              </a:lnSpc>
            </a:pPr>
            <a:r>
              <a:rPr lang="en-US" sz="3000">
                <a:solidFill>
                  <a:schemeClr val="tx1"/>
                </a:solidFill>
              </a:rPr>
              <a:t>May the Least Privilege Be With You: Exposing the Dark Side of Azure Service Principal Permissions</a:t>
            </a:r>
          </a:p>
        </p:txBody>
      </p:sp>
      <p:sp>
        <p:nvSpPr>
          <p:cNvPr id="5" name="TextBox 4">
            <a:extLst>
              <a:ext uri="{FF2B5EF4-FFF2-40B4-BE49-F238E27FC236}">
                <a16:creationId xmlns:a16="http://schemas.microsoft.com/office/drawing/2014/main" id="{829FF71C-FA2B-BFFE-9584-D60AEE8614E9}"/>
              </a:ext>
            </a:extLst>
          </p:cNvPr>
          <p:cNvSpPr txBox="1"/>
          <p:nvPr/>
        </p:nvSpPr>
        <p:spPr>
          <a:xfrm>
            <a:off x="10719397" y="5862742"/>
            <a:ext cx="697627" cy="369332"/>
          </a:xfrm>
          <a:prstGeom prst="rect">
            <a:avLst/>
          </a:prstGeom>
          <a:noFill/>
        </p:spPr>
        <p:txBody>
          <a:bodyPr wrap="none" rtlCol="0">
            <a:spAutoFit/>
          </a:bodyPr>
          <a:lstStyle/>
          <a:p>
            <a:pPr>
              <a:spcAft>
                <a:spcPts val="600"/>
              </a:spcAft>
            </a:pPr>
            <a:r>
              <a:rPr lang="en-US"/>
              <a:t>2025</a:t>
            </a:r>
          </a:p>
        </p:txBody>
      </p:sp>
      <p:pic>
        <p:nvPicPr>
          <p:cNvPr id="1026" name="Picture 2" descr="DEF CON Conference | Security Info Watch">
            <a:extLst>
              <a:ext uri="{FF2B5EF4-FFF2-40B4-BE49-F238E27FC236}">
                <a16:creationId xmlns:a16="http://schemas.microsoft.com/office/drawing/2014/main" id="{C120398A-6E55-E4CF-6ED4-01084E281A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9397" y="375131"/>
            <a:ext cx="908050" cy="9080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CD1C69E-0987-0AD1-6397-DD62F58B570F}"/>
              </a:ext>
            </a:extLst>
          </p:cNvPr>
          <p:cNvSpPr txBox="1"/>
          <p:nvPr/>
        </p:nvSpPr>
        <p:spPr>
          <a:xfrm>
            <a:off x="10824882" y="5701553"/>
            <a:ext cx="184731" cy="369332"/>
          </a:xfrm>
          <a:prstGeom prst="rect">
            <a:avLst/>
          </a:prstGeom>
          <a:noFill/>
        </p:spPr>
        <p:txBody>
          <a:bodyPr wrap="none" rtlCol="0">
            <a:spAutoFit/>
          </a:bodyPr>
          <a:lstStyle/>
          <a:p>
            <a:endParaRPr lang="en-US"/>
          </a:p>
        </p:txBody>
      </p:sp>
      <p:sp>
        <p:nvSpPr>
          <p:cNvPr id="24" name="TextBox 23">
            <a:extLst>
              <a:ext uri="{FF2B5EF4-FFF2-40B4-BE49-F238E27FC236}">
                <a16:creationId xmlns:a16="http://schemas.microsoft.com/office/drawing/2014/main" id="{DC2EEE1C-1612-CCD1-EC95-388CDAA91800}"/>
              </a:ext>
            </a:extLst>
          </p:cNvPr>
          <p:cNvSpPr txBox="1"/>
          <p:nvPr/>
        </p:nvSpPr>
        <p:spPr>
          <a:xfrm>
            <a:off x="501582" y="5747719"/>
            <a:ext cx="1750800" cy="646331"/>
          </a:xfrm>
          <a:prstGeom prst="rect">
            <a:avLst/>
          </a:prstGeom>
          <a:noFill/>
        </p:spPr>
        <p:txBody>
          <a:bodyPr wrap="none" rtlCol="0">
            <a:spAutoFit/>
          </a:bodyPr>
          <a:lstStyle/>
          <a:p>
            <a:r>
              <a:rPr lang="en-US"/>
              <a:t>Marios </a:t>
            </a:r>
            <a:r>
              <a:rPr lang="en-US" err="1"/>
              <a:t>Gyftos</a:t>
            </a:r>
            <a:endParaRPr lang="en-US"/>
          </a:p>
          <a:p>
            <a:r>
              <a:rPr lang="en-US"/>
              <a:t>Nikos Vourdas</a:t>
            </a:r>
          </a:p>
        </p:txBody>
      </p:sp>
      <p:pic>
        <p:nvPicPr>
          <p:cNvPr id="7" name="Picture 6">
            <a:extLst>
              <a:ext uri="{FF2B5EF4-FFF2-40B4-BE49-F238E27FC236}">
                <a16:creationId xmlns:a16="http://schemas.microsoft.com/office/drawing/2014/main" id="{3117DC83-A526-1AB8-DECB-A275F065AE73}"/>
              </a:ext>
            </a:extLst>
          </p:cNvPr>
          <p:cNvPicPr>
            <a:picLocks noChangeAspect="1"/>
          </p:cNvPicPr>
          <p:nvPr/>
        </p:nvPicPr>
        <p:blipFill>
          <a:blip r:embed="rId5"/>
          <a:stretch>
            <a:fillRect/>
          </a:stretch>
        </p:blipFill>
        <p:spPr>
          <a:xfrm>
            <a:off x="910780" y="4815315"/>
            <a:ext cx="932404" cy="932404"/>
          </a:xfrm>
          <a:prstGeom prst="rect">
            <a:avLst/>
          </a:prstGeom>
        </p:spPr>
      </p:pic>
    </p:spTree>
    <p:extLst>
      <p:ext uri="{BB962C8B-B14F-4D97-AF65-F5344CB8AC3E}">
        <p14:creationId xmlns:p14="http://schemas.microsoft.com/office/powerpoint/2010/main" val="290603537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F4735FE-F133-D668-109C-DC91A0E8C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C99A-7783-F606-328B-ACC9D285D224}"/>
              </a:ext>
            </a:extLst>
          </p:cNvPr>
          <p:cNvSpPr>
            <a:spLocks noGrp="1"/>
          </p:cNvSpPr>
          <p:nvPr>
            <p:ph type="title"/>
          </p:nvPr>
        </p:nvSpPr>
        <p:spPr>
          <a:xfrm>
            <a:off x="3648399" y="656208"/>
            <a:ext cx="4895202" cy="1425388"/>
          </a:xfrm>
        </p:spPr>
        <p:txBody>
          <a:bodyPr anchor="t">
            <a:normAutofit/>
          </a:bodyPr>
          <a:lstStyle/>
          <a:p>
            <a:r>
              <a:rPr lang="en-US" sz="3600"/>
              <a:t>Existing Landscape</a:t>
            </a:r>
          </a:p>
        </p:txBody>
      </p:sp>
      <p:sp>
        <p:nvSpPr>
          <p:cNvPr id="4" name="Content Placeholder 2">
            <a:extLst>
              <a:ext uri="{FF2B5EF4-FFF2-40B4-BE49-F238E27FC236}">
                <a16:creationId xmlns:a16="http://schemas.microsoft.com/office/drawing/2014/main" id="{8E35B3AD-E2EA-D73C-F479-E7C5916B816F}"/>
              </a:ext>
            </a:extLst>
          </p:cNvPr>
          <p:cNvSpPr>
            <a:spLocks noGrp="1"/>
          </p:cNvSpPr>
          <p:nvPr>
            <p:ph idx="1"/>
          </p:nvPr>
        </p:nvSpPr>
        <p:spPr>
          <a:xfrm>
            <a:off x="1048870" y="1960565"/>
            <a:ext cx="7676764" cy="3666567"/>
          </a:xfrm>
        </p:spPr>
        <p:txBody>
          <a:bodyPr>
            <a:normAutofit/>
          </a:bodyPr>
          <a:lstStyle/>
          <a:p>
            <a:r>
              <a:rPr lang="en-US" sz="2400" dirty="0">
                <a:solidFill>
                  <a:schemeClr val="tx1"/>
                </a:solidFill>
              </a:rPr>
              <a:t>The Dominance of Enterprise Applications:</a:t>
            </a:r>
          </a:p>
          <a:p>
            <a:pPr lvl="1"/>
            <a:r>
              <a:rPr lang="en-US" dirty="0"/>
              <a:t>Their rise is inevitable — </a:t>
            </a:r>
            <a:r>
              <a:rPr lang="en-US" b="1" dirty="0">
                <a:solidFill>
                  <a:srgbClr val="FF0000"/>
                </a:solidFill>
              </a:rPr>
              <a:t>they drive innovation</a:t>
            </a:r>
            <a:endParaRPr lang="en-US" dirty="0">
              <a:solidFill>
                <a:srgbClr val="FF0000"/>
              </a:solidFill>
            </a:endParaRPr>
          </a:p>
          <a:p>
            <a:pPr lvl="1"/>
            <a:r>
              <a:rPr lang="en-US" dirty="0"/>
              <a:t>Offer Powerful automation</a:t>
            </a:r>
            <a:endParaRPr lang="en-US" dirty="0">
              <a:solidFill>
                <a:schemeClr val="tx1"/>
              </a:solidFill>
            </a:endParaRPr>
          </a:p>
          <a:p>
            <a:pPr lvl="1"/>
            <a:r>
              <a:rPr lang="en-US" dirty="0"/>
              <a:t>Enable scalable identity integrations</a:t>
            </a:r>
            <a:endParaRPr lang="en-US" dirty="0">
              <a:solidFill>
                <a:schemeClr val="tx1"/>
              </a:solidFill>
            </a:endParaRPr>
          </a:p>
          <a:p>
            <a:pPr lvl="1"/>
            <a:r>
              <a:rPr lang="en-US" dirty="0"/>
              <a:t>Drive vendor adoption</a:t>
            </a:r>
          </a:p>
          <a:p>
            <a:pPr lvl="1"/>
            <a:r>
              <a:rPr lang="en-US" dirty="0"/>
              <a:t>Organizations increasingly </a:t>
            </a:r>
            <a:r>
              <a:rPr lang="en-US" b="1" dirty="0">
                <a:solidFill>
                  <a:srgbClr val="FF0000"/>
                </a:solidFill>
              </a:rPr>
              <a:t>trust them by default</a:t>
            </a:r>
            <a:endParaRPr lang="en-US" dirty="0">
              <a:solidFill>
                <a:srgbClr val="FF0000"/>
              </a:solidFill>
            </a:endParaRPr>
          </a:p>
          <a:p>
            <a:pPr marL="457200" lvl="1" indent="0">
              <a:buNone/>
            </a:pPr>
            <a:endParaRPr lang="en-US" dirty="0"/>
          </a:p>
          <a:p>
            <a:pPr lvl="1"/>
            <a:r>
              <a:rPr lang="en-US" dirty="0">
                <a:solidFill>
                  <a:schemeClr val="tx1"/>
                </a:solidFill>
              </a:rPr>
              <a:t>But: </a:t>
            </a:r>
            <a:r>
              <a:rPr lang="en-US" dirty="0"/>
              <a:t>They Come </a:t>
            </a:r>
            <a:r>
              <a:rPr lang="en-US" b="1" dirty="0">
                <a:solidFill>
                  <a:srgbClr val="FF0000"/>
                </a:solidFill>
              </a:rPr>
              <a:t>pre-authorized</a:t>
            </a:r>
            <a:r>
              <a:rPr lang="en-US" dirty="0"/>
              <a:t> with high API permissions or Entra ID roles</a:t>
            </a:r>
            <a:endParaRPr lang="en-US" dirty="0">
              <a:solidFill>
                <a:schemeClr val="tx1"/>
              </a:solidFill>
            </a:endParaRPr>
          </a:p>
          <a:p>
            <a:pPr marL="800100" lvl="1" indent="-342900">
              <a:buAutoNum type="arabicParenR"/>
            </a:pPr>
            <a:endParaRPr lang="en-US" dirty="0">
              <a:solidFill>
                <a:schemeClr val="tx1"/>
              </a:solidFill>
            </a:endParaRPr>
          </a:p>
          <a:p>
            <a:pPr lvl="1"/>
            <a:endParaRPr lang="en-US" dirty="0">
              <a:solidFill>
                <a:schemeClr val="tx1"/>
              </a:solidFill>
            </a:endParaRPr>
          </a:p>
        </p:txBody>
      </p:sp>
      <p:grpSp>
        <p:nvGrpSpPr>
          <p:cNvPr id="5" name="Group 4">
            <a:extLst>
              <a:ext uri="{FF2B5EF4-FFF2-40B4-BE49-F238E27FC236}">
                <a16:creationId xmlns:a16="http://schemas.microsoft.com/office/drawing/2014/main" id="{6770DB9A-DD33-E466-0DAD-A9AFB074B2E1}"/>
              </a:ext>
            </a:extLst>
          </p:cNvPr>
          <p:cNvGrpSpPr/>
          <p:nvPr/>
        </p:nvGrpSpPr>
        <p:grpSpPr>
          <a:xfrm>
            <a:off x="8725633" y="3083512"/>
            <a:ext cx="2905615" cy="3535814"/>
            <a:chOff x="8596424" y="1562826"/>
            <a:chExt cx="2905615" cy="3535814"/>
          </a:xfrm>
        </p:grpSpPr>
        <p:pic>
          <p:nvPicPr>
            <p:cNvPr id="7" name="Picture 6" descr="A green alien with pointy ears and pointy ears&#10;&#10;AI-generated content may be incorrect.">
              <a:extLst>
                <a:ext uri="{FF2B5EF4-FFF2-40B4-BE49-F238E27FC236}">
                  <a16:creationId xmlns:a16="http://schemas.microsoft.com/office/drawing/2014/main" id="{6815BE29-9F5D-D4A2-CABD-F6A1C3CC5C50}"/>
                </a:ext>
              </a:extLst>
            </p:cNvPr>
            <p:cNvPicPr>
              <a:picLocks noChangeAspect="1"/>
            </p:cNvPicPr>
            <p:nvPr/>
          </p:nvPicPr>
          <p:blipFill>
            <a:blip r:embed="rId3"/>
            <a:srcRect l="39780"/>
            <a:stretch>
              <a:fillRect/>
            </a:stretch>
          </p:blipFill>
          <p:spPr>
            <a:xfrm>
              <a:off x="8596424" y="1562826"/>
              <a:ext cx="2799969" cy="2615384"/>
            </a:xfrm>
            <a:prstGeom prst="rect">
              <a:avLst/>
            </a:prstGeom>
            <a:effectLst/>
          </p:spPr>
        </p:pic>
        <p:sp>
          <p:nvSpPr>
            <p:cNvPr id="3" name="TextBox 2">
              <a:extLst>
                <a:ext uri="{FF2B5EF4-FFF2-40B4-BE49-F238E27FC236}">
                  <a16:creationId xmlns:a16="http://schemas.microsoft.com/office/drawing/2014/main" id="{26C7466A-7B99-53C4-F261-E8947C50DD30}"/>
                </a:ext>
              </a:extLst>
            </p:cNvPr>
            <p:cNvSpPr txBox="1"/>
            <p:nvPr/>
          </p:nvSpPr>
          <p:spPr>
            <a:xfrm>
              <a:off x="8702069" y="4175310"/>
              <a:ext cx="2799970" cy="923330"/>
            </a:xfrm>
            <a:prstGeom prst="rect">
              <a:avLst/>
            </a:prstGeom>
            <a:noFill/>
          </p:spPr>
          <p:txBody>
            <a:bodyPr wrap="square">
              <a:spAutoFit/>
            </a:bodyPr>
            <a:lstStyle/>
            <a:p>
              <a:pPr algn="ctr">
                <a:defRPr sz="1800" i="1">
                  <a:solidFill>
                    <a:srgbClr val="FFD700"/>
                  </a:solidFill>
                </a:defRPr>
              </a:pPr>
              <a:r>
                <a:rPr dirty="0"/>
                <a:t>“</a:t>
              </a:r>
              <a:r>
                <a:rPr lang="en-US" i="1" dirty="0"/>
                <a:t>Much to learn, </a:t>
              </a:r>
            </a:p>
            <a:p>
              <a:pPr algn="ctr">
                <a:defRPr sz="1800" i="1">
                  <a:solidFill>
                    <a:srgbClr val="FFD700"/>
                  </a:solidFill>
                </a:defRPr>
              </a:pPr>
              <a:r>
                <a:rPr lang="en-US" i="1" dirty="0"/>
                <a:t>you still have, </a:t>
              </a:r>
            </a:p>
            <a:p>
              <a:pPr algn="ctr">
                <a:defRPr sz="1800" i="1">
                  <a:solidFill>
                    <a:srgbClr val="FFD700"/>
                  </a:solidFill>
                </a:defRPr>
              </a:pPr>
              <a:r>
                <a:rPr lang="en-US" i="1" dirty="0"/>
                <a:t>my young Padawan</a:t>
              </a:r>
              <a:r>
                <a:rPr dirty="0"/>
                <a:t>.”</a:t>
              </a:r>
            </a:p>
          </p:txBody>
        </p:sp>
      </p:grpSp>
    </p:spTree>
    <p:extLst>
      <p:ext uri="{BB962C8B-B14F-4D97-AF65-F5344CB8AC3E}">
        <p14:creationId xmlns:p14="http://schemas.microsoft.com/office/powerpoint/2010/main" val="2451436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B0C58A-093B-C286-DC4D-52AD32643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7130BD-2784-2665-51A8-B11EE5D575D5}"/>
              </a:ext>
            </a:extLst>
          </p:cNvPr>
          <p:cNvSpPr>
            <a:spLocks noGrp="1"/>
          </p:cNvSpPr>
          <p:nvPr>
            <p:ph type="title"/>
          </p:nvPr>
        </p:nvSpPr>
        <p:spPr>
          <a:xfrm>
            <a:off x="6992138" y="2915314"/>
            <a:ext cx="4895202" cy="1425388"/>
          </a:xfrm>
        </p:spPr>
        <p:txBody>
          <a:bodyPr anchor="t">
            <a:normAutofit/>
          </a:bodyPr>
          <a:lstStyle/>
          <a:p>
            <a:r>
              <a:rPr lang="en-US" sz="3600"/>
              <a:t>Existing Landscape</a:t>
            </a:r>
          </a:p>
        </p:txBody>
      </p:sp>
      <p:pic>
        <p:nvPicPr>
          <p:cNvPr id="4" name="Content Placeholder 6" descr="A screenshot of a computer&#10;&#10;AI-generated content may be incorrect.">
            <a:extLst>
              <a:ext uri="{FF2B5EF4-FFF2-40B4-BE49-F238E27FC236}">
                <a16:creationId xmlns:a16="http://schemas.microsoft.com/office/drawing/2014/main" id="{D1872D17-7623-004A-5470-1D90712F085A}"/>
              </a:ext>
            </a:extLst>
          </p:cNvPr>
          <p:cNvPicPr>
            <a:picLocks noChangeAspect="1"/>
          </p:cNvPicPr>
          <p:nvPr/>
        </p:nvPicPr>
        <p:blipFill>
          <a:blip r:embed="rId3"/>
          <a:stretch>
            <a:fillRect/>
          </a:stretch>
        </p:blipFill>
        <p:spPr>
          <a:xfrm>
            <a:off x="643484" y="3163285"/>
            <a:ext cx="4083625" cy="3593590"/>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pic>
        <p:nvPicPr>
          <p:cNvPr id="5" name="Picture 4" descr="A diagram of a business application&#10;&#10;AI-generated content may be incorrect.">
            <a:extLst>
              <a:ext uri="{FF2B5EF4-FFF2-40B4-BE49-F238E27FC236}">
                <a16:creationId xmlns:a16="http://schemas.microsoft.com/office/drawing/2014/main" id="{FA37EB7A-298A-407D-F469-A71646496ED2}"/>
              </a:ext>
            </a:extLst>
          </p:cNvPr>
          <p:cNvPicPr>
            <a:picLocks noChangeAspect="1"/>
          </p:cNvPicPr>
          <p:nvPr/>
        </p:nvPicPr>
        <p:blipFill>
          <a:blip r:embed="rId4"/>
          <a:stretch>
            <a:fillRect/>
          </a:stretch>
        </p:blipFill>
        <p:spPr>
          <a:xfrm>
            <a:off x="643484" y="248880"/>
            <a:ext cx="6348654" cy="2666434"/>
          </a:xfrm>
          <a:prstGeom prst="rect">
            <a:avLst/>
          </a:prstGeo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pic>
      <p:pic>
        <p:nvPicPr>
          <p:cNvPr id="6" name="Picture 5" descr="A screenshot of a computer&#10;&#10;AI-generated content may be incorrect.">
            <a:extLst>
              <a:ext uri="{FF2B5EF4-FFF2-40B4-BE49-F238E27FC236}">
                <a16:creationId xmlns:a16="http://schemas.microsoft.com/office/drawing/2014/main" id="{529C3B07-099A-F1FC-3E68-C2F6BC368D06}"/>
              </a:ext>
            </a:extLst>
          </p:cNvPr>
          <p:cNvPicPr>
            <a:picLocks noChangeAspect="1"/>
          </p:cNvPicPr>
          <p:nvPr/>
        </p:nvPicPr>
        <p:blipFill>
          <a:blip r:embed="rId5"/>
          <a:srcRect l="32310" t="36803" r="23379" b="1998"/>
          <a:stretch>
            <a:fillRect/>
          </a:stretch>
        </p:blipFill>
        <p:spPr>
          <a:xfrm>
            <a:off x="4727109" y="3628008"/>
            <a:ext cx="3468009" cy="3134071"/>
          </a:xfrm>
          <a:prstGeom prst="rect">
            <a:avLst/>
          </a:prstGeom>
        </p:spPr>
      </p:pic>
    </p:spTree>
    <p:extLst>
      <p:ext uri="{BB962C8B-B14F-4D97-AF65-F5344CB8AC3E}">
        <p14:creationId xmlns:p14="http://schemas.microsoft.com/office/powerpoint/2010/main" val="283195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1678D-DEB7-C691-3A84-514B024ABB34}"/>
              </a:ext>
            </a:extLst>
          </p:cNvPr>
          <p:cNvSpPr>
            <a:spLocks noGrp="1"/>
          </p:cNvSpPr>
          <p:nvPr>
            <p:ph type="title"/>
          </p:nvPr>
        </p:nvSpPr>
        <p:spPr/>
        <p:txBody>
          <a:bodyPr>
            <a:normAutofit/>
          </a:bodyPr>
          <a:lstStyle/>
          <a:p>
            <a:r>
              <a:rPr lang="en-US"/>
              <a:t>Existing Landscape</a:t>
            </a:r>
          </a:p>
        </p:txBody>
      </p:sp>
      <p:graphicFrame>
        <p:nvGraphicFramePr>
          <p:cNvPr id="5" name="Content Placeholder 2">
            <a:extLst>
              <a:ext uri="{FF2B5EF4-FFF2-40B4-BE49-F238E27FC236}">
                <a16:creationId xmlns:a16="http://schemas.microsoft.com/office/drawing/2014/main" id="{8CB77108-99FC-6FA2-6166-6FD3C3D9337D}"/>
              </a:ext>
            </a:extLst>
          </p:cNvPr>
          <p:cNvGraphicFramePr>
            <a:graphicFrameLocks noGrp="1"/>
          </p:cNvGraphicFramePr>
          <p:nvPr>
            <p:ph idx="1"/>
            <p:extLst>
              <p:ext uri="{D42A27DB-BD31-4B8C-83A1-F6EECF244321}">
                <p14:modId xmlns:p14="http://schemas.microsoft.com/office/powerpoint/2010/main" val="1376968568"/>
              </p:ext>
            </p:extLst>
          </p:nvPr>
        </p:nvGraphicFramePr>
        <p:xfrm>
          <a:off x="640079" y="2559050"/>
          <a:ext cx="11327803" cy="36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A058308-5FD9-61DE-5E78-99148AB373DA}"/>
              </a:ext>
            </a:extLst>
          </p:cNvPr>
          <p:cNvSpPr txBox="1"/>
          <p:nvPr/>
        </p:nvSpPr>
        <p:spPr>
          <a:xfrm>
            <a:off x="363071" y="6347012"/>
            <a:ext cx="7046258" cy="276999"/>
          </a:xfrm>
          <a:prstGeom prst="rect">
            <a:avLst/>
          </a:prstGeom>
          <a:noFill/>
        </p:spPr>
        <p:txBody>
          <a:bodyPr wrap="square" rtlCol="0">
            <a:spAutoFit/>
          </a:bodyPr>
          <a:lstStyle/>
          <a:p>
            <a:r>
              <a:rPr lang="en-US" sz="1200"/>
              <a:t>* All hyperlinks are included in the References section.</a:t>
            </a:r>
          </a:p>
        </p:txBody>
      </p:sp>
    </p:spTree>
    <p:extLst>
      <p:ext uri="{BB962C8B-B14F-4D97-AF65-F5344CB8AC3E}">
        <p14:creationId xmlns:p14="http://schemas.microsoft.com/office/powerpoint/2010/main" val="416889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14" presetClass="entr" presetSubtype="1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ED55E22C-795F-45C7-D607-FC6FADFC4D75}"/>
            </a:ext>
          </a:extLst>
        </p:cNvPr>
        <p:cNvGrpSpPr/>
        <p:nvPr/>
      </p:nvGrpSpPr>
      <p:grpSpPr>
        <a:xfrm>
          <a:off x="0" y="0"/>
          <a:ext cx="0" cy="0"/>
          <a:chOff x="0" y="0"/>
          <a:chExt cx="0" cy="0"/>
        </a:xfrm>
      </p:grpSpPr>
      <p:pic>
        <p:nvPicPr>
          <p:cNvPr id="4" name="Picture 2" descr="A flag on a pole on a mountain&#10;&#10;AI-generated content may be incorrect.">
            <a:extLst>
              <a:ext uri="{FF2B5EF4-FFF2-40B4-BE49-F238E27FC236}">
                <a16:creationId xmlns:a16="http://schemas.microsoft.com/office/drawing/2014/main" id="{1F708C5C-255D-9987-F487-27036F7D7896}"/>
              </a:ext>
            </a:extLst>
          </p:cNvPr>
          <p:cNvPicPr>
            <a:picLocks noGrp="1" noChangeAspect="1" noChangeArrowheads="1"/>
          </p:cNvPicPr>
          <p:nvPr>
            <p:ph idx="1"/>
          </p:nvPr>
        </p:nvPicPr>
        <p:blipFill>
          <a:blip r:embed="rId3">
            <a:alphaModFix amt="53000"/>
            <a:extLst>
              <a:ext uri="{28A0092B-C50C-407E-A947-70E740481C1C}">
                <a14:useLocalDpi xmlns:a14="http://schemas.microsoft.com/office/drawing/2010/main" val="0"/>
              </a:ext>
            </a:extLst>
          </a:blip>
          <a:srcRect t="25000"/>
          <a:stretch>
            <a:fill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6A5E9761-6FD6-5F41-380D-230D4D86C8E3}"/>
              </a:ext>
            </a:extLst>
          </p:cNvPr>
          <p:cNvSpPr txBox="1">
            <a:spLocks/>
          </p:cNvSpPr>
          <p:nvPr/>
        </p:nvSpPr>
        <p:spPr>
          <a:xfrm>
            <a:off x="1757889" y="1366685"/>
            <a:ext cx="8676222" cy="3200400"/>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TO OLYMPUS AND BEYOND The CLOUDS</a:t>
            </a:r>
          </a:p>
        </p:txBody>
      </p:sp>
    </p:spTree>
    <p:extLst>
      <p:ext uri="{BB962C8B-B14F-4D97-AF65-F5344CB8AC3E}">
        <p14:creationId xmlns:p14="http://schemas.microsoft.com/office/powerpoint/2010/main" val="76519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77BF4D-FE22-DFD9-2648-66EB6E604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7487A9-ECF5-D2FB-B6F8-E8ABDCA2C762}"/>
              </a:ext>
            </a:extLst>
          </p:cNvPr>
          <p:cNvSpPr>
            <a:spLocks noGrp="1"/>
          </p:cNvSpPr>
          <p:nvPr>
            <p:ph type="title"/>
          </p:nvPr>
        </p:nvSpPr>
        <p:spPr>
          <a:xfrm>
            <a:off x="795150" y="321734"/>
            <a:ext cx="10400347" cy="1011073"/>
          </a:xfrm>
        </p:spPr>
        <p:txBody>
          <a:bodyPr anchor="t">
            <a:normAutofit/>
          </a:bodyPr>
          <a:lstStyle/>
          <a:p>
            <a:pPr algn="ctr"/>
            <a:r>
              <a:rPr lang="en-US" sz="3600"/>
              <a:t>To Olympus and Beyond the Clouds</a:t>
            </a:r>
          </a:p>
        </p:txBody>
      </p:sp>
      <p:sp>
        <p:nvSpPr>
          <p:cNvPr id="5" name="Content Placeholder 2">
            <a:extLst>
              <a:ext uri="{FF2B5EF4-FFF2-40B4-BE49-F238E27FC236}">
                <a16:creationId xmlns:a16="http://schemas.microsoft.com/office/drawing/2014/main" id="{18E11120-FE2A-5AE7-2CF4-21D4CFA84D5C}"/>
              </a:ext>
            </a:extLst>
          </p:cNvPr>
          <p:cNvSpPr>
            <a:spLocks noGrp="1"/>
          </p:cNvSpPr>
          <p:nvPr>
            <p:ph idx="1"/>
          </p:nvPr>
        </p:nvSpPr>
        <p:spPr>
          <a:xfrm>
            <a:off x="1048869" y="1960565"/>
            <a:ext cx="10400347" cy="3666567"/>
          </a:xfrm>
        </p:spPr>
        <p:txBody>
          <a:bodyPr>
            <a:normAutofit/>
          </a:bodyPr>
          <a:lstStyle/>
          <a:p>
            <a:r>
              <a:rPr lang="en-US" sz="2400" dirty="0">
                <a:solidFill>
                  <a:schemeClr val="tx1"/>
                </a:solidFill>
              </a:rPr>
              <a:t>What You Will Learn:</a:t>
            </a:r>
          </a:p>
          <a:p>
            <a:pPr lvl="1"/>
            <a:r>
              <a:rPr lang="en-US" dirty="0"/>
              <a:t>Reveals how </a:t>
            </a:r>
            <a:r>
              <a:rPr lang="en-US" b="1" dirty="0">
                <a:solidFill>
                  <a:srgbClr val="FF0000"/>
                </a:solidFill>
              </a:rPr>
              <a:t>high-trust, integrated enterprise apps</a:t>
            </a:r>
            <a:r>
              <a:rPr lang="en-US" dirty="0">
                <a:solidFill>
                  <a:srgbClr val="FF0000"/>
                </a:solidFill>
              </a:rPr>
              <a:t> </a:t>
            </a:r>
            <a:r>
              <a:rPr lang="en-US" dirty="0"/>
              <a:t>can become </a:t>
            </a:r>
            <a:r>
              <a:rPr lang="en-US" b="1" dirty="0">
                <a:solidFill>
                  <a:srgbClr val="FF0000"/>
                </a:solidFill>
              </a:rPr>
              <a:t>privileged attack platforms</a:t>
            </a:r>
            <a:endParaRPr lang="en-US" dirty="0">
              <a:solidFill>
                <a:srgbClr val="FF0000"/>
              </a:solidFill>
            </a:endParaRPr>
          </a:p>
          <a:p>
            <a:pPr lvl="1"/>
            <a:r>
              <a:rPr lang="en-US" dirty="0"/>
              <a:t>Expose</a:t>
            </a:r>
            <a:r>
              <a:rPr lang="en-US" dirty="0">
                <a:solidFill>
                  <a:schemeClr val="tx1"/>
                </a:solidFill>
              </a:rPr>
              <a:t> </a:t>
            </a:r>
            <a:r>
              <a:rPr lang="en-US" dirty="0"/>
              <a:t>The Risks of Trusted Applications </a:t>
            </a:r>
          </a:p>
          <a:p>
            <a:pPr lvl="1"/>
            <a:r>
              <a:rPr lang="en-US" dirty="0"/>
              <a:t>Red teamers will gain </a:t>
            </a:r>
            <a:r>
              <a:rPr lang="en-US" b="1" dirty="0">
                <a:solidFill>
                  <a:srgbClr val="FF0000"/>
                </a:solidFill>
              </a:rPr>
              <a:t>new post-exploitation techniques</a:t>
            </a:r>
            <a:endParaRPr lang="en-US" dirty="0">
              <a:solidFill>
                <a:schemeClr val="tx1"/>
              </a:solidFill>
            </a:endParaRPr>
          </a:p>
          <a:p>
            <a:pPr lvl="1"/>
            <a:r>
              <a:rPr lang="en-US" dirty="0"/>
              <a:t>Based in </a:t>
            </a:r>
            <a:r>
              <a:rPr lang="en-US" b="1" dirty="0">
                <a:solidFill>
                  <a:srgbClr val="FF0000"/>
                </a:solidFill>
              </a:rPr>
              <a:t>Real-World</a:t>
            </a:r>
            <a:r>
              <a:rPr lang="en-US" dirty="0"/>
              <a:t> Scenarios</a:t>
            </a:r>
          </a:p>
          <a:p>
            <a:pPr lvl="1"/>
            <a:r>
              <a:rPr lang="en-US" dirty="0"/>
              <a:t>Shifts focus from user accounts to </a:t>
            </a:r>
            <a:r>
              <a:rPr lang="en-US" b="1" dirty="0">
                <a:solidFill>
                  <a:srgbClr val="FF0000"/>
                </a:solidFill>
              </a:rPr>
              <a:t>non-human identities (SPs)</a:t>
            </a:r>
            <a:endParaRPr lang="en-US" dirty="0">
              <a:solidFill>
                <a:srgbClr val="FF0000"/>
              </a:solidFill>
            </a:endParaRPr>
          </a:p>
          <a:p>
            <a:pPr lvl="1"/>
            <a:endParaRPr lang="en-US" dirty="0">
              <a:solidFill>
                <a:schemeClr val="tx1"/>
              </a:solidFill>
            </a:endParaRPr>
          </a:p>
          <a:p>
            <a:pPr marL="800100" lvl="1" indent="-342900">
              <a:buAutoNum type="arabicParenR"/>
            </a:pPr>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2568586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CD0CBC-6708-C328-8998-E61C5ABE6A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58473-B95C-DF12-58C5-A81E0FA6EE13}"/>
              </a:ext>
            </a:extLst>
          </p:cNvPr>
          <p:cNvSpPr>
            <a:spLocks noGrp="1"/>
          </p:cNvSpPr>
          <p:nvPr>
            <p:ph type="title"/>
          </p:nvPr>
        </p:nvSpPr>
        <p:spPr>
          <a:xfrm>
            <a:off x="795150" y="321734"/>
            <a:ext cx="10400347" cy="1011073"/>
          </a:xfrm>
        </p:spPr>
        <p:txBody>
          <a:bodyPr anchor="t">
            <a:normAutofit/>
          </a:bodyPr>
          <a:lstStyle/>
          <a:p>
            <a:pPr algn="ctr"/>
            <a:r>
              <a:rPr lang="en-US" sz="3600"/>
              <a:t>To Olympus and Beyond the Clouds</a:t>
            </a:r>
          </a:p>
        </p:txBody>
      </p:sp>
      <p:pic>
        <p:nvPicPr>
          <p:cNvPr id="8" name="Content Placeholder 7" descr="A comic book page with a person in a garment&#10;&#10;AI-generated content may be incorrect.">
            <a:extLst>
              <a:ext uri="{FF2B5EF4-FFF2-40B4-BE49-F238E27FC236}">
                <a16:creationId xmlns:a16="http://schemas.microsoft.com/office/drawing/2014/main" id="{676AE699-2AE2-56F7-2A84-2139642D3D6A}"/>
              </a:ext>
            </a:extLst>
          </p:cNvPr>
          <p:cNvPicPr>
            <a:picLocks noGrp="1" noChangeAspect="1"/>
          </p:cNvPicPr>
          <p:nvPr>
            <p:ph idx="1"/>
          </p:nvPr>
        </p:nvPicPr>
        <p:blipFill>
          <a:blip r:embed="rId2"/>
          <a:stretch>
            <a:fillRect/>
          </a:stretch>
        </p:blipFill>
        <p:spPr>
          <a:xfrm>
            <a:off x="2881745" y="1204959"/>
            <a:ext cx="5708073" cy="5466888"/>
          </a:xfrm>
        </p:spPr>
      </p:pic>
    </p:spTree>
    <p:extLst>
      <p:ext uri="{BB962C8B-B14F-4D97-AF65-F5344CB8AC3E}">
        <p14:creationId xmlns:p14="http://schemas.microsoft.com/office/powerpoint/2010/main" val="3734977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6C9DBFA-E603-D199-2DAA-46B22891B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7EA44E-8237-5057-6751-DCF9E6EBEF9D}"/>
              </a:ext>
            </a:extLst>
          </p:cNvPr>
          <p:cNvSpPr>
            <a:spLocks noGrp="1"/>
          </p:cNvSpPr>
          <p:nvPr>
            <p:ph type="title"/>
          </p:nvPr>
        </p:nvSpPr>
        <p:spPr>
          <a:xfrm>
            <a:off x="895826" y="878687"/>
            <a:ext cx="10400347" cy="1011073"/>
          </a:xfrm>
        </p:spPr>
        <p:txBody>
          <a:bodyPr anchor="t">
            <a:normAutofit/>
          </a:bodyPr>
          <a:lstStyle/>
          <a:p>
            <a:pPr algn="ctr"/>
            <a:r>
              <a:rPr lang="en-US" sz="3600"/>
              <a:t>To Olympus and Beyond the Clouds</a:t>
            </a:r>
          </a:p>
        </p:txBody>
      </p:sp>
      <p:sp>
        <p:nvSpPr>
          <p:cNvPr id="3" name="Content Placeholder 2">
            <a:extLst>
              <a:ext uri="{FF2B5EF4-FFF2-40B4-BE49-F238E27FC236}">
                <a16:creationId xmlns:a16="http://schemas.microsoft.com/office/drawing/2014/main" id="{930A9E01-D560-6E23-C5BC-F74DD289B7E6}"/>
              </a:ext>
            </a:extLst>
          </p:cNvPr>
          <p:cNvSpPr>
            <a:spLocks noGrp="1"/>
          </p:cNvSpPr>
          <p:nvPr>
            <p:ph idx="1"/>
          </p:nvPr>
        </p:nvSpPr>
        <p:spPr>
          <a:xfrm>
            <a:off x="1048869" y="1960565"/>
            <a:ext cx="10400347" cy="3666567"/>
          </a:xfrm>
        </p:spPr>
        <p:txBody>
          <a:bodyPr/>
          <a:lstStyle/>
          <a:p>
            <a:r>
              <a:rPr lang="en-US" sz="2400" dirty="0">
                <a:solidFill>
                  <a:schemeClr val="tx1"/>
                </a:solidFill>
              </a:rPr>
              <a:t>Developed </a:t>
            </a:r>
            <a:r>
              <a:rPr lang="en-US" sz="2400" dirty="0">
                <a:solidFill>
                  <a:srgbClr val="FF0000"/>
                </a:solidFill>
              </a:rPr>
              <a:t>4</a:t>
            </a:r>
            <a:r>
              <a:rPr lang="en-US" sz="2400" dirty="0">
                <a:solidFill>
                  <a:schemeClr val="tx1"/>
                </a:solidFill>
              </a:rPr>
              <a:t> scenarios based on real world experience:</a:t>
            </a:r>
          </a:p>
          <a:p>
            <a:pPr marL="800100" lvl="1" indent="-342900">
              <a:buAutoNum type="arabicParenR"/>
            </a:pPr>
            <a:r>
              <a:rPr lang="en-US" sz="2000" dirty="0">
                <a:solidFill>
                  <a:schemeClr val="tx1"/>
                </a:solidFill>
              </a:rPr>
              <a:t>From App Owner to Azure Full Access</a:t>
            </a:r>
          </a:p>
          <a:p>
            <a:pPr marL="800100" lvl="1" indent="-342900">
              <a:buAutoNum type="arabicParenR"/>
            </a:pPr>
            <a:r>
              <a:rPr lang="en-US" sz="2000" dirty="0">
                <a:solidFill>
                  <a:schemeClr val="tx1"/>
                </a:solidFill>
              </a:rPr>
              <a:t>Leveraging Service Principal to Access O365 Mailbox</a:t>
            </a:r>
          </a:p>
          <a:p>
            <a:pPr marL="800100" lvl="1" indent="-342900">
              <a:buAutoNum type="arabicParenR"/>
            </a:pPr>
            <a:r>
              <a:rPr lang="en-US" sz="2000" dirty="0">
                <a:solidFill>
                  <a:schemeClr val="tx1"/>
                </a:solidFill>
              </a:rPr>
              <a:t>Code Execution via Intune Win32 LOB Apps</a:t>
            </a:r>
          </a:p>
          <a:p>
            <a:pPr marL="800100" lvl="1" indent="-342900">
              <a:buAutoNum type="arabicParenR"/>
            </a:pPr>
            <a:r>
              <a:rPr lang="en-US" sz="2000" dirty="0">
                <a:solidFill>
                  <a:schemeClr val="tx1"/>
                </a:solidFill>
              </a:rPr>
              <a:t>Abusing Azure DevOps Admin to compromise Privileged Service Principal</a:t>
            </a:r>
          </a:p>
          <a:p>
            <a:pPr marL="800100" lvl="1" indent="-342900">
              <a:buAutoNum type="arabicParenR"/>
            </a:pPr>
            <a:endParaRPr lang="en-US" dirty="0">
              <a:solidFill>
                <a:schemeClr val="tx1"/>
              </a:solidFill>
            </a:endParaRPr>
          </a:p>
          <a:p>
            <a:pPr lvl="1"/>
            <a:endParaRPr lang="en-US" dirty="0">
              <a:solidFill>
                <a:schemeClr val="tx1"/>
              </a:solidFill>
            </a:endParaRPr>
          </a:p>
        </p:txBody>
      </p:sp>
      <p:sp>
        <p:nvSpPr>
          <p:cNvPr id="6" name="TextBox 5">
            <a:extLst>
              <a:ext uri="{FF2B5EF4-FFF2-40B4-BE49-F238E27FC236}">
                <a16:creationId xmlns:a16="http://schemas.microsoft.com/office/drawing/2014/main" id="{3ABC3238-EF10-7E3E-3B7F-5ABDAA07DB9B}"/>
              </a:ext>
            </a:extLst>
          </p:cNvPr>
          <p:cNvSpPr txBox="1"/>
          <p:nvPr/>
        </p:nvSpPr>
        <p:spPr>
          <a:xfrm>
            <a:off x="11927541" y="5257800"/>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EE480CBC-D273-278D-B344-6C5A01F97885}"/>
              </a:ext>
            </a:extLst>
          </p:cNvPr>
          <p:cNvSpPr txBox="1"/>
          <p:nvPr/>
        </p:nvSpPr>
        <p:spPr>
          <a:xfrm>
            <a:off x="178905" y="1622216"/>
            <a:ext cx="8229600" cy="914400"/>
          </a:xfrm>
          <a:prstGeom prst="rect">
            <a:avLst/>
          </a:prstGeom>
          <a:noFill/>
        </p:spPr>
        <p:txBody>
          <a:bodyPr wrap="none">
            <a:spAutoFit/>
          </a:bodyPr>
          <a:lstStyle/>
          <a:p>
            <a:pPr algn="ctr">
              <a:defRPr sz="1800" i="1">
                <a:solidFill>
                  <a:srgbClr val="FFD700"/>
                </a:solidFill>
              </a:defRPr>
            </a:pPr>
            <a:r>
              <a:rPr dirty="0"/>
              <a:t>“The cloud is strong with this one — but it’s serving the Dark Side.”</a:t>
            </a:r>
          </a:p>
        </p:txBody>
      </p:sp>
    </p:spTree>
    <p:extLst>
      <p:ext uri="{BB962C8B-B14F-4D97-AF65-F5344CB8AC3E}">
        <p14:creationId xmlns:p14="http://schemas.microsoft.com/office/powerpoint/2010/main" val="211959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61D31A88-A2E3-2023-EFA1-A0F23EAAD5B4}"/>
            </a:ext>
          </a:extLst>
        </p:cNvPr>
        <p:cNvGrpSpPr/>
        <p:nvPr/>
      </p:nvGrpSpPr>
      <p:grpSpPr>
        <a:xfrm>
          <a:off x="0" y="0"/>
          <a:ext cx="0" cy="0"/>
          <a:chOff x="0" y="0"/>
          <a:chExt cx="0" cy="0"/>
        </a:xfrm>
      </p:grpSpPr>
      <p:pic>
        <p:nvPicPr>
          <p:cNvPr id="5" name="Picture 4" descr="Tornado">
            <a:extLst>
              <a:ext uri="{FF2B5EF4-FFF2-40B4-BE49-F238E27FC236}">
                <a16:creationId xmlns:a16="http://schemas.microsoft.com/office/drawing/2014/main" id="{526A8242-7931-FDC2-2E2B-A6A78DC32F6F}"/>
              </a:ext>
            </a:extLst>
          </p:cNvPr>
          <p:cNvPicPr>
            <a:picLocks noChangeAspect="1"/>
          </p:cNvPicPr>
          <p:nvPr/>
        </p:nvPicPr>
        <p:blipFill>
          <a:blip r:embed="rId3">
            <a:duotone>
              <a:prstClr val="black"/>
              <a:schemeClr val="bg1">
                <a:tint val="45000"/>
                <a:satMod val="400000"/>
              </a:schemeClr>
            </a:duotone>
            <a:alphaModFix amt="25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B2B451E-02DB-BE51-917E-34C3AB2BF533}"/>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FROM APP Owner TO AZURE FULL ACCESS</a:t>
            </a:r>
          </a:p>
        </p:txBody>
      </p:sp>
    </p:spTree>
    <p:extLst>
      <p:ext uri="{BB962C8B-B14F-4D97-AF65-F5344CB8AC3E}">
        <p14:creationId xmlns:p14="http://schemas.microsoft.com/office/powerpoint/2010/main" val="174750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CAB67F-DBE1-2E4D-B00F-8496CB94CE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3F89D-D007-4822-98BB-4BD5ED56A196}"/>
              </a:ext>
            </a:extLst>
          </p:cNvPr>
          <p:cNvSpPr>
            <a:spLocks noGrp="1"/>
          </p:cNvSpPr>
          <p:nvPr>
            <p:ph type="title"/>
          </p:nvPr>
        </p:nvSpPr>
        <p:spPr>
          <a:xfrm>
            <a:off x="6982531" y="1330482"/>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FROM APP Owner TO AZURE FULL ACCESS</a:t>
            </a:r>
          </a:p>
        </p:txBody>
      </p:sp>
      <p:pic>
        <p:nvPicPr>
          <p:cNvPr id="11" name="Content Placeholder 10" descr="A diagram of a software company&#10;&#10;AI-generated content may be incorrect.">
            <a:extLst>
              <a:ext uri="{FF2B5EF4-FFF2-40B4-BE49-F238E27FC236}">
                <a16:creationId xmlns:a16="http://schemas.microsoft.com/office/drawing/2014/main" id="{DF4411AF-0A85-A7DB-3214-2A173BB7354B}"/>
              </a:ext>
            </a:extLst>
          </p:cNvPr>
          <p:cNvPicPr>
            <a:picLocks noGrp="1" noChangeAspect="1"/>
          </p:cNvPicPr>
          <p:nvPr>
            <p:ph idx="1"/>
          </p:nvPr>
        </p:nvPicPr>
        <p:blipFill>
          <a:blip r:embed="rId3"/>
          <a:srcRect l="4413" t="17896" r="8088" b="5933"/>
          <a:stretch>
            <a:fillRect/>
          </a:stretch>
        </p:blipFill>
        <p:spPr>
          <a:xfrm>
            <a:off x="411327" y="955963"/>
            <a:ext cx="6742853" cy="4946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159428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7F39887-0C04-AE81-7D69-10A18D987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46DACA-4245-AC75-E904-82ABA5354BAF}"/>
              </a:ext>
            </a:extLst>
          </p:cNvPr>
          <p:cNvSpPr>
            <a:spLocks noGrp="1"/>
          </p:cNvSpPr>
          <p:nvPr>
            <p:ph type="title"/>
          </p:nvPr>
        </p:nvSpPr>
        <p:spPr>
          <a:xfrm>
            <a:off x="895826" y="878687"/>
            <a:ext cx="10400347" cy="1011073"/>
          </a:xfrm>
        </p:spPr>
        <p:txBody>
          <a:bodyPr anchor="t">
            <a:normAutofit/>
          </a:bodyPr>
          <a:lstStyle/>
          <a:p>
            <a:pPr algn="ctr"/>
            <a:r>
              <a:rPr lang="en-US" sz="3600"/>
              <a:t>FROM APP Owner TO AZURE FULL ACCESS</a:t>
            </a:r>
          </a:p>
        </p:txBody>
      </p:sp>
      <p:pic>
        <p:nvPicPr>
          <p:cNvPr id="9" name="Content Placeholder 8" descr="A screenshot of a computer&#10;&#10;AI-generated content may be incorrect.">
            <a:extLst>
              <a:ext uri="{FF2B5EF4-FFF2-40B4-BE49-F238E27FC236}">
                <a16:creationId xmlns:a16="http://schemas.microsoft.com/office/drawing/2014/main" id="{0F781352-CDFD-CA14-67E3-5DD45FED89BF}"/>
              </a:ext>
            </a:extLst>
          </p:cNvPr>
          <p:cNvPicPr>
            <a:picLocks noGrp="1" noChangeAspect="1"/>
          </p:cNvPicPr>
          <p:nvPr>
            <p:ph idx="1"/>
          </p:nvPr>
        </p:nvPicPr>
        <p:blipFill>
          <a:blip r:embed="rId2"/>
          <a:srcRect t="11179"/>
          <a:stretch>
            <a:fillRect/>
          </a:stretch>
        </p:blipFill>
        <p:spPr>
          <a:xfrm>
            <a:off x="1674191" y="1889760"/>
            <a:ext cx="8843617" cy="4704471"/>
          </a:xfrm>
        </p:spPr>
      </p:pic>
    </p:spTree>
    <p:extLst>
      <p:ext uri="{BB962C8B-B14F-4D97-AF65-F5344CB8AC3E}">
        <p14:creationId xmlns:p14="http://schemas.microsoft.com/office/powerpoint/2010/main" val="2842720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AA575D9-3218-7FB7-A1ED-D70A2D105F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8AE1FB-D400-EB65-3ECC-3BE14F54B200}"/>
              </a:ext>
            </a:extLst>
          </p:cNvPr>
          <p:cNvSpPr>
            <a:spLocks noGrp="1"/>
          </p:cNvSpPr>
          <p:nvPr>
            <p:ph type="title"/>
          </p:nvPr>
        </p:nvSpPr>
        <p:spPr>
          <a:xfrm>
            <a:off x="3648399" y="656208"/>
            <a:ext cx="4895202" cy="1425388"/>
          </a:xfrm>
        </p:spPr>
        <p:txBody>
          <a:bodyPr anchor="t">
            <a:normAutofit/>
          </a:bodyPr>
          <a:lstStyle/>
          <a:p>
            <a:pPr algn="ctr"/>
            <a:r>
              <a:rPr lang="en-US" sz="3600" dirty="0"/>
              <a:t>Disclaimer</a:t>
            </a:r>
          </a:p>
        </p:txBody>
      </p:sp>
      <p:sp>
        <p:nvSpPr>
          <p:cNvPr id="4" name="Content Placeholder 2">
            <a:extLst>
              <a:ext uri="{FF2B5EF4-FFF2-40B4-BE49-F238E27FC236}">
                <a16:creationId xmlns:a16="http://schemas.microsoft.com/office/drawing/2014/main" id="{FFC7FB1F-07B6-88DA-711C-63469C4097B2}"/>
              </a:ext>
            </a:extLst>
          </p:cNvPr>
          <p:cNvSpPr>
            <a:spLocks noGrp="1"/>
          </p:cNvSpPr>
          <p:nvPr>
            <p:ph idx="1"/>
          </p:nvPr>
        </p:nvSpPr>
        <p:spPr>
          <a:xfrm>
            <a:off x="1048869" y="1960565"/>
            <a:ext cx="10464258" cy="4398671"/>
          </a:xfrm>
        </p:spPr>
        <p:txBody>
          <a:bodyPr/>
          <a:lstStyle/>
          <a:p>
            <a:pPr marL="0" indent="0" algn="ctr">
              <a:buNone/>
            </a:pPr>
            <a:r>
              <a:rPr lang="en-US" sz="2800" dirty="0">
                <a:effectLst/>
              </a:rPr>
              <a:t> </a:t>
            </a:r>
            <a:r>
              <a:rPr lang="en-US" sz="3200" dirty="0">
                <a:effectLst/>
              </a:rPr>
              <a:t>The </a:t>
            </a:r>
            <a:r>
              <a:rPr lang="en-US" sz="3200" dirty="0">
                <a:solidFill>
                  <a:srgbClr val="FF0000"/>
                </a:solidFill>
                <a:effectLst/>
              </a:rPr>
              <a:t>Opinions</a:t>
            </a:r>
            <a:r>
              <a:rPr lang="en-US" sz="3200" dirty="0">
                <a:effectLst/>
              </a:rPr>
              <a:t> Expressed </a:t>
            </a:r>
            <a:r>
              <a:rPr lang="en-US" sz="3200" dirty="0">
                <a:solidFill>
                  <a:srgbClr val="FF0000"/>
                </a:solidFill>
                <a:effectLst/>
              </a:rPr>
              <a:t>In This Presentation </a:t>
            </a:r>
            <a:r>
              <a:rPr lang="en-US" sz="3200" dirty="0">
                <a:effectLst/>
              </a:rPr>
              <a:t>Are </a:t>
            </a:r>
            <a:r>
              <a:rPr lang="en-US" sz="3200" dirty="0">
                <a:solidFill>
                  <a:srgbClr val="FF0000"/>
                </a:solidFill>
                <a:effectLst/>
              </a:rPr>
              <a:t>Our Own </a:t>
            </a:r>
            <a:r>
              <a:rPr lang="en-US" sz="3200" dirty="0">
                <a:effectLst/>
              </a:rPr>
              <a:t>and </a:t>
            </a:r>
            <a:r>
              <a:rPr lang="en-US" sz="3200" dirty="0">
                <a:solidFill>
                  <a:srgbClr val="FF0000"/>
                </a:solidFill>
                <a:effectLst/>
              </a:rPr>
              <a:t>Do NOT Represent</a:t>
            </a:r>
            <a:r>
              <a:rPr lang="en-US" sz="3200" dirty="0">
                <a:effectLst/>
              </a:rPr>
              <a:t> Any </a:t>
            </a:r>
            <a:r>
              <a:rPr lang="en-US" sz="3200" dirty="0">
                <a:solidFill>
                  <a:srgbClr val="FF0000"/>
                </a:solidFill>
                <a:effectLst/>
              </a:rPr>
              <a:t>Employer</a:t>
            </a:r>
            <a:r>
              <a:rPr lang="en-US" sz="3200" dirty="0">
                <a:effectLst/>
              </a:rPr>
              <a:t> or </a:t>
            </a:r>
            <a:r>
              <a:rPr lang="en-US" sz="3200" dirty="0">
                <a:solidFill>
                  <a:srgbClr val="FF0000"/>
                </a:solidFill>
                <a:effectLst/>
              </a:rPr>
              <a:t>Organization</a:t>
            </a:r>
            <a:r>
              <a:rPr lang="en-US" sz="3200" dirty="0">
                <a:effectLst/>
              </a:rPr>
              <a:t> </a:t>
            </a:r>
            <a:endParaRPr lang="en-US" sz="2800" dirty="0">
              <a:solidFill>
                <a:schemeClr val="tx1"/>
              </a:solidFill>
            </a:endParaRPr>
          </a:p>
          <a:p>
            <a:pPr marL="457200" lvl="1" indent="0">
              <a:buNone/>
            </a:pPr>
            <a:endParaRPr lang="en-US" dirty="0">
              <a:solidFill>
                <a:srgbClr val="FF0000"/>
              </a:solidFill>
            </a:endParaRPr>
          </a:p>
        </p:txBody>
      </p:sp>
    </p:spTree>
    <p:extLst>
      <p:ext uri="{BB962C8B-B14F-4D97-AF65-F5344CB8AC3E}">
        <p14:creationId xmlns:p14="http://schemas.microsoft.com/office/powerpoint/2010/main" val="1686156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4DC468-E93E-E7CD-2890-BBA1256220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67DBF4-56D1-DA65-DE5E-17B42EE164AB}"/>
              </a:ext>
            </a:extLst>
          </p:cNvPr>
          <p:cNvSpPr>
            <a:spLocks noGrp="1"/>
          </p:cNvSpPr>
          <p:nvPr>
            <p:ph type="title"/>
          </p:nvPr>
        </p:nvSpPr>
        <p:spPr>
          <a:xfrm>
            <a:off x="7346688" y="978932"/>
            <a:ext cx="3369133" cy="3642851"/>
          </a:xfrm>
        </p:spPr>
        <p:txBody>
          <a:bodyPr vert="horz" lIns="91440" tIns="45720" rIns="91440" bIns="45720" rtlCol="0" anchor="b">
            <a:normAutofit/>
          </a:bodyPr>
          <a:lstStyle/>
          <a:p>
            <a:pPr algn="ctr"/>
            <a:r>
              <a:rPr lang="en-US" sz="4000">
                <a:effectLst>
                  <a:glow rad="38100">
                    <a:schemeClr val="bg1">
                      <a:lumMod val="65000"/>
                      <a:lumOff val="35000"/>
                      <a:alpha val="50000"/>
                    </a:schemeClr>
                  </a:glow>
                  <a:outerShdw blurRad="28575" dist="31750" dir="13200000" algn="tl" rotWithShape="0">
                    <a:srgbClr val="000000">
                      <a:alpha val="25000"/>
                    </a:srgbClr>
                  </a:outerShdw>
                </a:effectLst>
              </a:rPr>
              <a:t>FROM APP Owner TO AZURE FULL ACCESS</a:t>
            </a:r>
          </a:p>
        </p:txBody>
      </p:sp>
      <p:pic>
        <p:nvPicPr>
          <p:cNvPr id="5" name="Content Placeholder 4" descr="A screenshot of a computer&#10;&#10;AI-generated content may be incorrect.">
            <a:extLst>
              <a:ext uri="{FF2B5EF4-FFF2-40B4-BE49-F238E27FC236}">
                <a16:creationId xmlns:a16="http://schemas.microsoft.com/office/drawing/2014/main" id="{482B72AD-303E-3086-25D0-E2C79B20B7FB}"/>
              </a:ext>
            </a:extLst>
          </p:cNvPr>
          <p:cNvPicPr>
            <a:picLocks noGrp="1" noChangeAspect="1"/>
          </p:cNvPicPr>
          <p:nvPr>
            <p:ph idx="1"/>
          </p:nvPr>
        </p:nvPicPr>
        <p:blipFill>
          <a:blip r:embed="rId2"/>
          <a:stretch>
            <a:fillRect/>
          </a:stretch>
        </p:blipFill>
        <p:spPr>
          <a:xfrm>
            <a:off x="2015817" y="413082"/>
            <a:ext cx="3724658" cy="6031836"/>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6" name="TextBox 5">
            <a:extLst>
              <a:ext uri="{FF2B5EF4-FFF2-40B4-BE49-F238E27FC236}">
                <a16:creationId xmlns:a16="http://schemas.microsoft.com/office/drawing/2014/main" id="{50FA2883-E028-93D4-64A2-F461CC32B650}"/>
              </a:ext>
            </a:extLst>
          </p:cNvPr>
          <p:cNvSpPr txBox="1"/>
          <p:nvPr/>
        </p:nvSpPr>
        <p:spPr>
          <a:xfrm>
            <a:off x="6774873" y="2923309"/>
            <a:ext cx="184731" cy="369332"/>
          </a:xfrm>
          <a:prstGeom prst="rect">
            <a:avLst/>
          </a:prstGeom>
          <a:noFill/>
          <a:ln>
            <a:noFill/>
          </a:ln>
        </p:spPr>
        <p:txBody>
          <a:bodyPr wrap="none" rtlCol="0">
            <a:spAutoFit/>
          </a:bodyPr>
          <a:lstStyle/>
          <a:p>
            <a:endParaRPr lang="en-US"/>
          </a:p>
        </p:txBody>
      </p:sp>
    </p:spTree>
    <p:extLst>
      <p:ext uri="{BB962C8B-B14F-4D97-AF65-F5344CB8AC3E}">
        <p14:creationId xmlns:p14="http://schemas.microsoft.com/office/powerpoint/2010/main" val="4293497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E555FA-3BD2-D910-F985-F56380686C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0E3BEC-B2D5-B0BF-89C5-C3B84AC97430}"/>
              </a:ext>
            </a:extLst>
          </p:cNvPr>
          <p:cNvSpPr>
            <a:spLocks noGrp="1"/>
          </p:cNvSpPr>
          <p:nvPr>
            <p:ph type="title"/>
          </p:nvPr>
        </p:nvSpPr>
        <p:spPr>
          <a:xfrm>
            <a:off x="895826" y="485401"/>
            <a:ext cx="10400347" cy="1011073"/>
          </a:xfrm>
        </p:spPr>
        <p:txBody>
          <a:bodyPr anchor="t">
            <a:normAutofit/>
          </a:bodyPr>
          <a:lstStyle/>
          <a:p>
            <a:pPr algn="ctr"/>
            <a:r>
              <a:rPr lang="en-US" sz="3600" dirty="0"/>
              <a:t>FROM APP Owner TO AZURE FULL ACCESS</a:t>
            </a:r>
          </a:p>
        </p:txBody>
      </p:sp>
      <p:pic>
        <p:nvPicPr>
          <p:cNvPr id="13" name="Content Placeholder 12" descr="A screenshot of a computer&#10;&#10;AI-generated content may be incorrect.">
            <a:extLst>
              <a:ext uri="{FF2B5EF4-FFF2-40B4-BE49-F238E27FC236}">
                <a16:creationId xmlns:a16="http://schemas.microsoft.com/office/drawing/2014/main" id="{BE38455B-BBB1-1B79-8453-BABF95DECBE8}"/>
              </a:ext>
            </a:extLst>
          </p:cNvPr>
          <p:cNvPicPr>
            <a:picLocks noGrp="1" noChangeAspect="1"/>
          </p:cNvPicPr>
          <p:nvPr>
            <p:ph idx="1"/>
          </p:nvPr>
        </p:nvPicPr>
        <p:blipFill>
          <a:blip r:embed="rId2"/>
          <a:stretch>
            <a:fillRect/>
          </a:stretch>
        </p:blipFill>
        <p:spPr>
          <a:xfrm>
            <a:off x="1171457" y="1681941"/>
            <a:ext cx="10124716" cy="4554769"/>
          </a:xfrm>
        </p:spPr>
      </p:pic>
    </p:spTree>
    <p:extLst>
      <p:ext uri="{BB962C8B-B14F-4D97-AF65-F5344CB8AC3E}">
        <p14:creationId xmlns:p14="http://schemas.microsoft.com/office/powerpoint/2010/main" val="41978724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97C2C47-EB4A-0B92-996F-B410E60812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88C5AF-F7EA-D457-D1C0-87D92159E661}"/>
              </a:ext>
            </a:extLst>
          </p:cNvPr>
          <p:cNvSpPr>
            <a:spLocks noGrp="1"/>
          </p:cNvSpPr>
          <p:nvPr>
            <p:ph type="title"/>
          </p:nvPr>
        </p:nvSpPr>
        <p:spPr>
          <a:xfrm>
            <a:off x="895826" y="485401"/>
            <a:ext cx="10400347" cy="1011073"/>
          </a:xfrm>
        </p:spPr>
        <p:txBody>
          <a:bodyPr anchor="t">
            <a:normAutofit/>
          </a:bodyPr>
          <a:lstStyle/>
          <a:p>
            <a:pPr algn="ctr"/>
            <a:r>
              <a:rPr lang="en-US" sz="3600" dirty="0"/>
              <a:t>FROM APP Owner TO AZURE FULL ACCESS</a:t>
            </a:r>
          </a:p>
        </p:txBody>
      </p:sp>
      <p:pic>
        <p:nvPicPr>
          <p:cNvPr id="13" name="Content Placeholder 12" descr="A screenshot of a computer&#10;&#10;AI-generated content may be incorrect.">
            <a:extLst>
              <a:ext uri="{FF2B5EF4-FFF2-40B4-BE49-F238E27FC236}">
                <a16:creationId xmlns:a16="http://schemas.microsoft.com/office/drawing/2014/main" id="{40EEF23C-746B-D3F1-F33A-3E04ED136988}"/>
              </a:ext>
            </a:extLst>
          </p:cNvPr>
          <p:cNvPicPr>
            <a:picLocks noGrp="1" noChangeAspect="1"/>
          </p:cNvPicPr>
          <p:nvPr>
            <p:ph idx="1"/>
          </p:nvPr>
        </p:nvPicPr>
        <p:blipFill>
          <a:blip r:embed="rId2"/>
          <a:stretch>
            <a:fillRect/>
          </a:stretch>
        </p:blipFill>
        <p:spPr>
          <a:xfrm>
            <a:off x="1171457" y="1681941"/>
            <a:ext cx="10124716" cy="4554769"/>
          </a:xfrm>
        </p:spPr>
      </p:pic>
      <p:pic>
        <p:nvPicPr>
          <p:cNvPr id="4" name="Picture 3" descr="A screenshot of a computer&#10;&#10;AI-generated content may be incorrect.">
            <a:extLst>
              <a:ext uri="{FF2B5EF4-FFF2-40B4-BE49-F238E27FC236}">
                <a16:creationId xmlns:a16="http://schemas.microsoft.com/office/drawing/2014/main" id="{165DCAA0-3A11-CE36-8E9C-9CF28D29F7B1}"/>
              </a:ext>
            </a:extLst>
          </p:cNvPr>
          <p:cNvPicPr>
            <a:picLocks noChangeAspect="1"/>
          </p:cNvPicPr>
          <p:nvPr/>
        </p:nvPicPr>
        <p:blipFill>
          <a:blip r:embed="rId3"/>
          <a:stretch>
            <a:fillRect/>
          </a:stretch>
        </p:blipFill>
        <p:spPr>
          <a:xfrm>
            <a:off x="2803161" y="1311008"/>
            <a:ext cx="7663426" cy="5655149"/>
          </a:xfrm>
          <a:prstGeom prst="rect">
            <a:avLst/>
          </a:prstGeom>
        </p:spPr>
      </p:pic>
      <p:sp>
        <p:nvSpPr>
          <p:cNvPr id="6" name="Rectangle 5">
            <a:extLst>
              <a:ext uri="{FF2B5EF4-FFF2-40B4-BE49-F238E27FC236}">
                <a16:creationId xmlns:a16="http://schemas.microsoft.com/office/drawing/2014/main" id="{64AD1859-91A8-3671-AD0F-29645ED8C7F4}"/>
              </a:ext>
            </a:extLst>
          </p:cNvPr>
          <p:cNvSpPr/>
          <p:nvPr/>
        </p:nvSpPr>
        <p:spPr>
          <a:xfrm>
            <a:off x="3150824" y="3580482"/>
            <a:ext cx="7006728" cy="12008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6EE8B4A-7AEE-1406-A18A-59BF6CD2852D}"/>
              </a:ext>
            </a:extLst>
          </p:cNvPr>
          <p:cNvSpPr/>
          <p:nvPr/>
        </p:nvSpPr>
        <p:spPr>
          <a:xfrm>
            <a:off x="224852" y="3747541"/>
            <a:ext cx="2925972" cy="79447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Angel face with solid fill with solid fill">
            <a:extLst>
              <a:ext uri="{FF2B5EF4-FFF2-40B4-BE49-F238E27FC236}">
                <a16:creationId xmlns:a16="http://schemas.microsoft.com/office/drawing/2014/main" id="{67951E94-FD9C-4760-240D-22CED21C96E6}"/>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424730" y="1512949"/>
            <a:ext cx="1320191" cy="1320191"/>
          </a:xfrm>
          <a:prstGeom prst="rect">
            <a:avLst/>
          </a:prstGeom>
        </p:spPr>
      </p:pic>
      <p:sp>
        <p:nvSpPr>
          <p:cNvPr id="21" name="Rectangle 20">
            <a:extLst>
              <a:ext uri="{FF2B5EF4-FFF2-40B4-BE49-F238E27FC236}">
                <a16:creationId xmlns:a16="http://schemas.microsoft.com/office/drawing/2014/main" id="{E22BDA06-41FD-5853-9817-CCA066554792}"/>
              </a:ext>
            </a:extLst>
          </p:cNvPr>
          <p:cNvSpPr/>
          <p:nvPr/>
        </p:nvSpPr>
        <p:spPr>
          <a:xfrm>
            <a:off x="3043003" y="1439056"/>
            <a:ext cx="3462728" cy="4796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679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500"/>
                                        <p:tgtEl>
                                          <p:spTgt spid="6"/>
                                        </p:tgtEl>
                                      </p:cBhvr>
                                    </p:animEffect>
                                  </p:childTnLst>
                                </p:cTn>
                              </p:par>
                              <p:par>
                                <p:cTn id="8" presetID="18" presetClass="entr" presetSubtype="12" fill="hold" grpId="0" nodeType="withEffect">
                                  <p:stCondLst>
                                    <p:cond delay="2000"/>
                                  </p:stCondLst>
                                  <p:childTnLst>
                                    <p:set>
                                      <p:cBhvr>
                                        <p:cTn id="9" dur="1" fill="hold">
                                          <p:stCondLst>
                                            <p:cond delay="0"/>
                                          </p:stCondLst>
                                        </p:cTn>
                                        <p:tgtEl>
                                          <p:spTgt spid="7"/>
                                        </p:tgtEl>
                                        <p:attrNameLst>
                                          <p:attrName>style.visibility</p:attrName>
                                        </p:attrNameLst>
                                      </p:cBhvr>
                                      <p:to>
                                        <p:strVal val="visible"/>
                                      </p:to>
                                    </p:set>
                                    <p:animEffect transition="in" filter="strips(downLeft)">
                                      <p:cBhvr>
                                        <p:cTn id="10" dur="500"/>
                                        <p:tgtEl>
                                          <p:spTgt spid="7"/>
                                        </p:tgtEl>
                                      </p:cBhvr>
                                    </p:animEffect>
                                  </p:childTnLst>
                                </p:cTn>
                              </p:par>
                              <p:par>
                                <p:cTn id="11" presetID="55" presetClass="entr" presetSubtype="0" fill="hold" nodeType="withEffect">
                                  <p:stCondLst>
                                    <p:cond delay="2500"/>
                                  </p:stCondLst>
                                  <p:childTnLst>
                                    <p:set>
                                      <p:cBhvr>
                                        <p:cTn id="12" dur="1" fill="hold">
                                          <p:stCondLst>
                                            <p:cond delay="0"/>
                                          </p:stCondLst>
                                        </p:cTn>
                                        <p:tgtEl>
                                          <p:spTgt spid="14"/>
                                        </p:tgtEl>
                                        <p:attrNameLst>
                                          <p:attrName>style.visibility</p:attrName>
                                        </p:attrNameLst>
                                      </p:cBhvr>
                                      <p:to>
                                        <p:strVal val="visible"/>
                                      </p:to>
                                    </p:set>
                                    <p:anim calcmode="lin" valueType="num">
                                      <p:cBhvr>
                                        <p:cTn id="13" dur="1000" fill="hold"/>
                                        <p:tgtEl>
                                          <p:spTgt spid="14"/>
                                        </p:tgtEl>
                                        <p:attrNameLst>
                                          <p:attrName>ppt_w</p:attrName>
                                        </p:attrNameLst>
                                      </p:cBhvr>
                                      <p:tavLst>
                                        <p:tav tm="0">
                                          <p:val>
                                            <p:strVal val="#ppt_w*0.70"/>
                                          </p:val>
                                        </p:tav>
                                        <p:tav tm="100000">
                                          <p:val>
                                            <p:strVal val="#ppt_w"/>
                                          </p:val>
                                        </p:tav>
                                      </p:tavLst>
                                    </p:anim>
                                    <p:anim calcmode="lin" valueType="num">
                                      <p:cBhvr>
                                        <p:cTn id="14" dur="1000" fill="hold"/>
                                        <p:tgtEl>
                                          <p:spTgt spid="14"/>
                                        </p:tgtEl>
                                        <p:attrNameLst>
                                          <p:attrName>ppt_h</p:attrName>
                                        </p:attrNameLst>
                                      </p:cBhvr>
                                      <p:tavLst>
                                        <p:tav tm="0">
                                          <p:val>
                                            <p:strVal val="#ppt_h"/>
                                          </p:val>
                                        </p:tav>
                                        <p:tav tm="100000">
                                          <p:val>
                                            <p:strVal val="#ppt_h"/>
                                          </p:val>
                                        </p:tav>
                                      </p:tavLst>
                                    </p:anim>
                                    <p:animEffect transition="in" filter="fade">
                                      <p:cBhvr>
                                        <p:cTn id="15" dur="1000"/>
                                        <p:tgtEl>
                                          <p:spTgt spid="14"/>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heel(1)">
                                      <p:cBhvr>
                                        <p:cTn id="18"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52949C-0FF9-A343-DD58-D91DCE59F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03AF22-5C26-13B2-6957-9A2AEFBC0A60}"/>
              </a:ext>
            </a:extLst>
          </p:cNvPr>
          <p:cNvSpPr>
            <a:spLocks noGrp="1"/>
          </p:cNvSpPr>
          <p:nvPr>
            <p:ph type="title"/>
          </p:nvPr>
        </p:nvSpPr>
        <p:spPr>
          <a:xfrm>
            <a:off x="895826" y="713796"/>
            <a:ext cx="10400347" cy="1011073"/>
          </a:xfrm>
        </p:spPr>
        <p:txBody>
          <a:bodyPr anchor="t">
            <a:normAutofit/>
          </a:bodyPr>
          <a:lstStyle/>
          <a:p>
            <a:pPr algn="ctr"/>
            <a:r>
              <a:rPr lang="en-US" sz="3600"/>
              <a:t>FROM APP Owner TO AZURE FULL ACCESS</a:t>
            </a:r>
          </a:p>
        </p:txBody>
      </p:sp>
      <p:pic>
        <p:nvPicPr>
          <p:cNvPr id="6" name="Picture 5" descr="A diagram of a network&#10;&#10;AI-generated content may be incorrect.">
            <a:extLst>
              <a:ext uri="{FF2B5EF4-FFF2-40B4-BE49-F238E27FC236}">
                <a16:creationId xmlns:a16="http://schemas.microsoft.com/office/drawing/2014/main" id="{7C812CD0-0107-1EDA-76E2-D084F09120BE}"/>
              </a:ext>
            </a:extLst>
          </p:cNvPr>
          <p:cNvPicPr>
            <a:picLocks noChangeAspect="1"/>
          </p:cNvPicPr>
          <p:nvPr/>
        </p:nvPicPr>
        <p:blipFill>
          <a:blip r:embed="rId2"/>
          <a:stretch>
            <a:fillRect/>
          </a:stretch>
        </p:blipFill>
        <p:spPr>
          <a:xfrm>
            <a:off x="353974" y="1724869"/>
            <a:ext cx="11484050" cy="4419335"/>
          </a:xfrm>
          <a:prstGeom prst="rect">
            <a:avLst/>
          </a:prstGeom>
        </p:spPr>
      </p:pic>
      <p:cxnSp>
        <p:nvCxnSpPr>
          <p:cNvPr id="7" name="Straight Connector 6">
            <a:extLst>
              <a:ext uri="{FF2B5EF4-FFF2-40B4-BE49-F238E27FC236}">
                <a16:creationId xmlns:a16="http://schemas.microsoft.com/office/drawing/2014/main" id="{4F7B0773-2473-DD9F-314E-7388CD9E2DB0}"/>
              </a:ext>
            </a:extLst>
          </p:cNvPr>
          <p:cNvCxnSpPr>
            <a:cxnSpLocks/>
          </p:cNvCxnSpPr>
          <p:nvPr/>
        </p:nvCxnSpPr>
        <p:spPr>
          <a:xfrm>
            <a:off x="1548882" y="3172408"/>
            <a:ext cx="2388636" cy="1660849"/>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4DC0E0A-1F26-FD21-BA7E-9908F71CADE4}"/>
              </a:ext>
            </a:extLst>
          </p:cNvPr>
          <p:cNvCxnSpPr>
            <a:cxnSpLocks/>
          </p:cNvCxnSpPr>
          <p:nvPr/>
        </p:nvCxnSpPr>
        <p:spPr>
          <a:xfrm flipH="1">
            <a:off x="4198776" y="2463282"/>
            <a:ext cx="2202024" cy="23699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2" name="Graphic 21" descr="Skull with solid fill">
            <a:extLst>
              <a:ext uri="{FF2B5EF4-FFF2-40B4-BE49-F238E27FC236}">
                <a16:creationId xmlns:a16="http://schemas.microsoft.com/office/drawing/2014/main" id="{D6A6FE75-741F-E7D1-8F86-D0541F60E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6261" y="1724869"/>
            <a:ext cx="704539" cy="704539"/>
          </a:xfrm>
          <a:prstGeom prst="rect">
            <a:avLst/>
          </a:prstGeom>
        </p:spPr>
      </p:pic>
      <p:sp>
        <p:nvSpPr>
          <p:cNvPr id="25" name="Freeform 24">
            <a:extLst>
              <a:ext uri="{FF2B5EF4-FFF2-40B4-BE49-F238E27FC236}">
                <a16:creationId xmlns:a16="http://schemas.microsoft.com/office/drawing/2014/main" id="{7E2A130A-7773-7B00-C6DB-6045612C0F67}"/>
              </a:ext>
            </a:extLst>
          </p:cNvPr>
          <p:cNvSpPr/>
          <p:nvPr/>
        </p:nvSpPr>
        <p:spPr>
          <a:xfrm rot="16200000">
            <a:off x="6607014" y="2518326"/>
            <a:ext cx="2166457" cy="2056368"/>
          </a:xfrm>
          <a:custGeom>
            <a:avLst/>
            <a:gdLst>
              <a:gd name="connsiteX0" fmla="*/ 0 w 2698229"/>
              <a:gd name="connsiteY0" fmla="*/ 2158584 h 2158584"/>
              <a:gd name="connsiteX1" fmla="*/ 1499016 w 2698229"/>
              <a:gd name="connsiteY1" fmla="*/ 1229194 h 2158584"/>
              <a:gd name="connsiteX2" fmla="*/ 2698229 w 2698229"/>
              <a:gd name="connsiteY2" fmla="*/ 0 h 2158584"/>
            </a:gdLst>
            <a:ahLst/>
            <a:cxnLst>
              <a:cxn ang="0">
                <a:pos x="connsiteX0" y="connsiteY0"/>
              </a:cxn>
              <a:cxn ang="0">
                <a:pos x="connsiteX1" y="connsiteY1"/>
              </a:cxn>
              <a:cxn ang="0">
                <a:pos x="connsiteX2" y="connsiteY2"/>
              </a:cxn>
            </a:cxnLst>
            <a:rect l="l" t="t" r="r" b="b"/>
            <a:pathLst>
              <a:path w="2698229" h="2158584">
                <a:moveTo>
                  <a:pt x="0" y="2158584"/>
                </a:moveTo>
                <a:cubicBezTo>
                  <a:pt x="524655" y="1873771"/>
                  <a:pt x="1049311" y="1588958"/>
                  <a:pt x="1499016" y="1229194"/>
                </a:cubicBezTo>
                <a:cubicBezTo>
                  <a:pt x="1948721" y="869430"/>
                  <a:pt x="2323475" y="434715"/>
                  <a:pt x="2698229" y="0"/>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descr="Skull with solid fill">
            <a:extLst>
              <a:ext uri="{FF2B5EF4-FFF2-40B4-BE49-F238E27FC236}">
                <a16:creationId xmlns:a16="http://schemas.microsoft.com/office/drawing/2014/main" id="{31E12594-7AF9-430F-D95A-BFBDC92787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7142" y="3925205"/>
            <a:ext cx="704539" cy="704539"/>
          </a:xfrm>
          <a:prstGeom prst="rect">
            <a:avLst/>
          </a:prstGeom>
        </p:spPr>
      </p:pic>
    </p:spTree>
    <p:extLst>
      <p:ext uri="{BB962C8B-B14F-4D97-AF65-F5344CB8AC3E}">
        <p14:creationId xmlns:p14="http://schemas.microsoft.com/office/powerpoint/2010/main" val="346737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repeatCount="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par>
                                <p:cTn id="13" presetID="2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500"/>
                                        <p:tgtEl>
                                          <p:spTgt spid="25"/>
                                        </p:tgtEl>
                                      </p:cBhvr>
                                    </p:animEffect>
                                  </p:childTnLst>
                                </p:cTn>
                              </p:par>
                              <p:par>
                                <p:cTn id="21" presetID="22" presetClass="entr" presetSubtype="4"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F2D71F-07E9-DEEC-8422-C2A65F2EF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F658B5-CDA4-5DDF-1BE6-E121BDDD8BA1}"/>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4" name="Content Placeholder 3" descr="A screenshot of a computer&#10;&#10;AI-generated content may be incorrect.">
            <a:extLst>
              <a:ext uri="{FF2B5EF4-FFF2-40B4-BE49-F238E27FC236}">
                <a16:creationId xmlns:a16="http://schemas.microsoft.com/office/drawing/2014/main" id="{6470C484-6B6D-3BD7-704D-DEABE78AB28C}"/>
              </a:ext>
            </a:extLst>
          </p:cNvPr>
          <p:cNvPicPr>
            <a:picLocks noGrp="1" noChangeAspect="1"/>
          </p:cNvPicPr>
          <p:nvPr>
            <p:ph idx="1"/>
          </p:nvPr>
        </p:nvPicPr>
        <p:blipFill>
          <a:blip r:embed="rId2"/>
          <a:srcRect t="27126"/>
          <a:stretch>
            <a:fillRect/>
          </a:stretch>
        </p:blipFill>
        <p:spPr>
          <a:xfrm>
            <a:off x="786285" y="2004175"/>
            <a:ext cx="10616251" cy="3412357"/>
          </a:xfrm>
        </p:spPr>
      </p:pic>
    </p:spTree>
    <p:extLst>
      <p:ext uri="{BB962C8B-B14F-4D97-AF65-F5344CB8AC3E}">
        <p14:creationId xmlns:p14="http://schemas.microsoft.com/office/powerpoint/2010/main" val="1735996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692FF1-3FF5-4891-DDB8-1B115A1002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9B7B4F-4841-B71F-5FEE-D5DD6D665E33}"/>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4" name="Content Placeholder 3" descr="A screenshot of a computer&#10;&#10;AI-generated content may be incorrect.">
            <a:extLst>
              <a:ext uri="{FF2B5EF4-FFF2-40B4-BE49-F238E27FC236}">
                <a16:creationId xmlns:a16="http://schemas.microsoft.com/office/drawing/2014/main" id="{17A64D28-B475-BDE4-EF66-3493A8B7B9A4}"/>
              </a:ext>
            </a:extLst>
          </p:cNvPr>
          <p:cNvPicPr>
            <a:picLocks noGrp="1" noChangeAspect="1"/>
          </p:cNvPicPr>
          <p:nvPr>
            <p:ph idx="1"/>
          </p:nvPr>
        </p:nvPicPr>
        <p:blipFill>
          <a:blip r:embed="rId2"/>
          <a:srcRect t="27126"/>
          <a:stretch>
            <a:fillRect/>
          </a:stretch>
        </p:blipFill>
        <p:spPr>
          <a:xfrm>
            <a:off x="786285" y="2004175"/>
            <a:ext cx="10616251" cy="3412357"/>
          </a:xfrm>
        </p:spPr>
      </p:pic>
      <p:pic>
        <p:nvPicPr>
          <p:cNvPr id="5" name="Picture 4" descr="A screenshot of a computer&#10;&#10;AI-generated content may be incorrect.">
            <a:extLst>
              <a:ext uri="{FF2B5EF4-FFF2-40B4-BE49-F238E27FC236}">
                <a16:creationId xmlns:a16="http://schemas.microsoft.com/office/drawing/2014/main" id="{27CA9993-BB2A-F15D-DE9F-A7DA6830A509}"/>
              </a:ext>
            </a:extLst>
          </p:cNvPr>
          <p:cNvPicPr>
            <a:picLocks noChangeAspect="1"/>
          </p:cNvPicPr>
          <p:nvPr/>
        </p:nvPicPr>
        <p:blipFill>
          <a:blip r:embed="rId3"/>
          <a:srcRect t="9651"/>
          <a:stretch>
            <a:fillRect/>
          </a:stretch>
        </p:blipFill>
        <p:spPr>
          <a:xfrm>
            <a:off x="2919045" y="2004175"/>
            <a:ext cx="8252447" cy="4024827"/>
          </a:xfrm>
          <a:prstGeom prst="rect">
            <a:avLst/>
          </a:prstGeom>
        </p:spPr>
      </p:pic>
      <p:sp>
        <p:nvSpPr>
          <p:cNvPr id="6" name="Rectangle 5">
            <a:extLst>
              <a:ext uri="{FF2B5EF4-FFF2-40B4-BE49-F238E27FC236}">
                <a16:creationId xmlns:a16="http://schemas.microsoft.com/office/drawing/2014/main" id="{645090CB-E0D9-D2E1-AD75-DC27316C16C0}"/>
              </a:ext>
            </a:extLst>
          </p:cNvPr>
          <p:cNvSpPr/>
          <p:nvPr/>
        </p:nvSpPr>
        <p:spPr>
          <a:xfrm>
            <a:off x="2919045" y="2004175"/>
            <a:ext cx="3176955" cy="4031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549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DFF98AF-4A1F-CA15-A9B8-F61A42A051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97504-8623-8F93-AFF7-6F8F166D36B5}"/>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4" name="Content Placeholder 3" descr="A screenshot of a computer&#10;&#10;AI-generated content may be incorrect.">
            <a:extLst>
              <a:ext uri="{FF2B5EF4-FFF2-40B4-BE49-F238E27FC236}">
                <a16:creationId xmlns:a16="http://schemas.microsoft.com/office/drawing/2014/main" id="{648C7420-2BCD-CF94-A2C4-90A4EBC8462B}"/>
              </a:ext>
            </a:extLst>
          </p:cNvPr>
          <p:cNvPicPr>
            <a:picLocks noGrp="1" noChangeAspect="1"/>
          </p:cNvPicPr>
          <p:nvPr>
            <p:ph idx="1"/>
          </p:nvPr>
        </p:nvPicPr>
        <p:blipFill>
          <a:blip r:embed="rId2"/>
          <a:srcRect b="17394"/>
          <a:stretch>
            <a:fillRect/>
          </a:stretch>
        </p:blipFill>
        <p:spPr>
          <a:xfrm>
            <a:off x="395366" y="1709878"/>
            <a:ext cx="9704258" cy="2686276"/>
          </a:xfrm>
        </p:spPr>
      </p:pic>
    </p:spTree>
    <p:extLst>
      <p:ext uri="{BB962C8B-B14F-4D97-AF65-F5344CB8AC3E}">
        <p14:creationId xmlns:p14="http://schemas.microsoft.com/office/powerpoint/2010/main" val="2470731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2A983F-A56C-3891-69BA-D77F0F48CF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01CE47-466E-FBEB-F582-F7AFA1DAF126}"/>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4" name="Content Placeholder 3" descr="A screenshot of a computer&#10;&#10;AI-generated content may be incorrect.">
            <a:extLst>
              <a:ext uri="{FF2B5EF4-FFF2-40B4-BE49-F238E27FC236}">
                <a16:creationId xmlns:a16="http://schemas.microsoft.com/office/drawing/2014/main" id="{213C9FD8-D930-09E1-5879-86C0B6787893}"/>
              </a:ext>
            </a:extLst>
          </p:cNvPr>
          <p:cNvPicPr>
            <a:picLocks noGrp="1" noChangeAspect="1"/>
          </p:cNvPicPr>
          <p:nvPr>
            <p:ph idx="1"/>
          </p:nvPr>
        </p:nvPicPr>
        <p:blipFill>
          <a:blip r:embed="rId2"/>
          <a:srcRect b="17394"/>
          <a:stretch>
            <a:fillRect/>
          </a:stretch>
        </p:blipFill>
        <p:spPr>
          <a:xfrm>
            <a:off x="395366" y="1709878"/>
            <a:ext cx="9704258" cy="2686276"/>
          </a:xfrm>
        </p:spPr>
      </p:pic>
      <p:pic>
        <p:nvPicPr>
          <p:cNvPr id="3" name="Picture 2" descr="A screenshot of a computer&#10;&#10;AI-generated content may be incorrect.">
            <a:extLst>
              <a:ext uri="{FF2B5EF4-FFF2-40B4-BE49-F238E27FC236}">
                <a16:creationId xmlns:a16="http://schemas.microsoft.com/office/drawing/2014/main" id="{BAB2415F-2C40-6900-ABC4-831EC8B747C2}"/>
              </a:ext>
            </a:extLst>
          </p:cNvPr>
          <p:cNvPicPr>
            <a:picLocks noChangeAspect="1"/>
          </p:cNvPicPr>
          <p:nvPr/>
        </p:nvPicPr>
        <p:blipFill>
          <a:blip r:embed="rId3"/>
          <a:stretch>
            <a:fillRect/>
          </a:stretch>
        </p:blipFill>
        <p:spPr>
          <a:xfrm>
            <a:off x="1548539" y="3856830"/>
            <a:ext cx="10248095" cy="2256899"/>
          </a:xfrm>
          <a:prstGeom prst="rect">
            <a:avLst/>
          </a:prstGeom>
        </p:spPr>
      </p:pic>
    </p:spTree>
    <p:extLst>
      <p:ext uri="{BB962C8B-B14F-4D97-AF65-F5344CB8AC3E}">
        <p14:creationId xmlns:p14="http://schemas.microsoft.com/office/powerpoint/2010/main" val="1207199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FA54F1-7D69-85B5-BC88-BC15CBE0CE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D4D481-A0D1-0C57-6C1D-0B0AD210C63B}"/>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4" name="Content Placeholder 3" descr="A screenshot of a computer&#10;&#10;AI-generated content may be incorrect.">
            <a:extLst>
              <a:ext uri="{FF2B5EF4-FFF2-40B4-BE49-F238E27FC236}">
                <a16:creationId xmlns:a16="http://schemas.microsoft.com/office/drawing/2014/main" id="{253CDBD0-8A68-5447-484F-1D7652FA5601}"/>
              </a:ext>
            </a:extLst>
          </p:cNvPr>
          <p:cNvPicPr>
            <a:picLocks noGrp="1" noChangeAspect="1"/>
          </p:cNvPicPr>
          <p:nvPr>
            <p:ph idx="1"/>
          </p:nvPr>
        </p:nvPicPr>
        <p:blipFill>
          <a:blip r:embed="rId2"/>
          <a:srcRect b="17394"/>
          <a:stretch>
            <a:fillRect/>
          </a:stretch>
        </p:blipFill>
        <p:spPr>
          <a:xfrm>
            <a:off x="395366" y="1709878"/>
            <a:ext cx="9704258" cy="2686276"/>
          </a:xfrm>
        </p:spPr>
      </p:pic>
      <p:pic>
        <p:nvPicPr>
          <p:cNvPr id="5" name="Picture 4" descr="A screenshot of a computer&#10;&#10;AI-generated content may be incorrect.">
            <a:extLst>
              <a:ext uri="{FF2B5EF4-FFF2-40B4-BE49-F238E27FC236}">
                <a16:creationId xmlns:a16="http://schemas.microsoft.com/office/drawing/2014/main" id="{D4F9FE6D-7988-1A65-8878-59A4ACA96184}"/>
              </a:ext>
            </a:extLst>
          </p:cNvPr>
          <p:cNvPicPr>
            <a:picLocks noChangeAspect="1"/>
          </p:cNvPicPr>
          <p:nvPr/>
        </p:nvPicPr>
        <p:blipFill>
          <a:blip r:embed="rId3"/>
          <a:stretch>
            <a:fillRect/>
          </a:stretch>
        </p:blipFill>
        <p:spPr>
          <a:xfrm>
            <a:off x="1548539" y="3856830"/>
            <a:ext cx="10248095" cy="2256899"/>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1717226A-B786-D732-EFF6-7A2F821A550B}"/>
              </a:ext>
            </a:extLst>
          </p:cNvPr>
          <p:cNvPicPr>
            <a:picLocks noChangeAspect="1"/>
          </p:cNvPicPr>
          <p:nvPr/>
        </p:nvPicPr>
        <p:blipFill>
          <a:blip r:embed="rId4"/>
          <a:stretch>
            <a:fillRect/>
          </a:stretch>
        </p:blipFill>
        <p:spPr>
          <a:xfrm>
            <a:off x="1150279" y="1921683"/>
            <a:ext cx="9306027" cy="3870294"/>
          </a:xfrm>
          <a:prstGeom prst="rect">
            <a:avLst/>
          </a:prstGeom>
        </p:spPr>
      </p:pic>
      <p:sp>
        <p:nvSpPr>
          <p:cNvPr id="3" name="Rectangle 2">
            <a:extLst>
              <a:ext uri="{FF2B5EF4-FFF2-40B4-BE49-F238E27FC236}">
                <a16:creationId xmlns:a16="http://schemas.microsoft.com/office/drawing/2014/main" id="{A3F6EF3B-8C22-55E6-BC29-5A9E04493D63}"/>
              </a:ext>
            </a:extLst>
          </p:cNvPr>
          <p:cNvSpPr/>
          <p:nvPr/>
        </p:nvSpPr>
        <p:spPr>
          <a:xfrm>
            <a:off x="1287624" y="2090057"/>
            <a:ext cx="3601617" cy="3709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811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4A3515-F57C-9671-7E6F-6EA7DC2F3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A78D12-C9E6-0ED2-54F2-B9B8EDC3C604}"/>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9" name="Picture 8" descr="A person in a garment holding a light saber&#10;&#10;AI-generated content may be incorrect.">
            <a:extLst>
              <a:ext uri="{FF2B5EF4-FFF2-40B4-BE49-F238E27FC236}">
                <a16:creationId xmlns:a16="http://schemas.microsoft.com/office/drawing/2014/main" id="{85FA3768-E694-A43B-7C1F-9B6737C86380}"/>
              </a:ext>
            </a:extLst>
          </p:cNvPr>
          <p:cNvPicPr>
            <a:picLocks noChangeAspect="1"/>
          </p:cNvPicPr>
          <p:nvPr/>
        </p:nvPicPr>
        <p:blipFill>
          <a:blip r:embed="rId2"/>
          <a:stretch>
            <a:fillRect/>
          </a:stretch>
        </p:blipFill>
        <p:spPr>
          <a:xfrm>
            <a:off x="5681089" y="1709878"/>
            <a:ext cx="5613496" cy="4780526"/>
          </a:xfrm>
          <a:prstGeom prst="rect">
            <a:avLst/>
          </a:prstGeom>
        </p:spPr>
      </p:pic>
      <p:sp>
        <p:nvSpPr>
          <p:cNvPr id="11" name="TextBox 10">
            <a:extLst>
              <a:ext uri="{FF2B5EF4-FFF2-40B4-BE49-F238E27FC236}">
                <a16:creationId xmlns:a16="http://schemas.microsoft.com/office/drawing/2014/main" id="{C1C5DBA9-9857-3C23-ED49-AE6DE42C7B1C}"/>
              </a:ext>
            </a:extLst>
          </p:cNvPr>
          <p:cNvSpPr txBox="1"/>
          <p:nvPr/>
        </p:nvSpPr>
        <p:spPr>
          <a:xfrm>
            <a:off x="335901" y="2967335"/>
            <a:ext cx="5345187" cy="1200329"/>
          </a:xfrm>
          <a:prstGeom prst="rect">
            <a:avLst/>
          </a:prstGeom>
          <a:noFill/>
        </p:spPr>
        <p:txBody>
          <a:bodyPr wrap="square">
            <a:spAutoFit/>
          </a:bodyPr>
          <a:lstStyle/>
          <a:p>
            <a:r>
              <a:rPr lang="en-US" sz="3600" dirty="0"/>
              <a:t>This is how it ends in 9 out of 10 cases (So far)</a:t>
            </a:r>
          </a:p>
        </p:txBody>
      </p:sp>
      <p:sp>
        <p:nvSpPr>
          <p:cNvPr id="12" name="TextBox 11">
            <a:extLst>
              <a:ext uri="{FF2B5EF4-FFF2-40B4-BE49-F238E27FC236}">
                <a16:creationId xmlns:a16="http://schemas.microsoft.com/office/drawing/2014/main" id="{9B913571-6F6A-38FD-E18D-43880E3EFF7A}"/>
              </a:ext>
            </a:extLst>
          </p:cNvPr>
          <p:cNvSpPr txBox="1"/>
          <p:nvPr/>
        </p:nvSpPr>
        <p:spPr>
          <a:xfrm>
            <a:off x="335901" y="6151850"/>
            <a:ext cx="4115229" cy="338554"/>
          </a:xfrm>
          <a:prstGeom prst="rect">
            <a:avLst/>
          </a:prstGeom>
          <a:noFill/>
        </p:spPr>
        <p:txBody>
          <a:bodyPr wrap="none" rtlCol="0">
            <a:spAutoFit/>
          </a:bodyPr>
          <a:lstStyle/>
          <a:p>
            <a:r>
              <a:rPr lang="en-US" sz="1600" dirty="0"/>
              <a:t>* Based on our internal statistics for 2025</a:t>
            </a:r>
          </a:p>
        </p:txBody>
      </p:sp>
    </p:spTree>
    <p:extLst>
      <p:ext uri="{BB962C8B-B14F-4D97-AF65-F5344CB8AC3E}">
        <p14:creationId xmlns:p14="http://schemas.microsoft.com/office/powerpoint/2010/main" val="235196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75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75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6" presetClass="entr" presetSubtype="16" fill="hold" nodeType="withEffect">
                                  <p:stCondLst>
                                    <p:cond delay="75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circle(in)">
                                      <p:cBhvr>
                                        <p:cTn id="11"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100000">
              <a:srgbClr val="363D46">
                <a:lumMod val="75000"/>
              </a:srgbClr>
            </a:gs>
          </a:gsLst>
          <a:lin ang="5400000" scaled="0"/>
        </a:gradFill>
        <a:effectLst/>
      </p:bgPr>
    </p:bg>
    <p:spTree>
      <p:nvGrpSpPr>
        <p:cNvPr id="1" name="">
          <a:extLst>
            <a:ext uri="{FF2B5EF4-FFF2-40B4-BE49-F238E27FC236}">
              <a16:creationId xmlns:a16="http://schemas.microsoft.com/office/drawing/2014/main" id="{762896DE-9800-23BA-F30C-3A785E8624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045DB-FAE1-2F96-1A14-5913B08E431E}"/>
              </a:ext>
            </a:extLst>
          </p:cNvPr>
          <p:cNvSpPr>
            <a:spLocks noGrp="1"/>
          </p:cNvSpPr>
          <p:nvPr>
            <p:ph type="title"/>
          </p:nvPr>
        </p:nvSpPr>
        <p:spPr>
          <a:xfrm>
            <a:off x="643192" y="609600"/>
            <a:ext cx="4386008" cy="1878106"/>
          </a:xfrm>
        </p:spPr>
        <p:txBody>
          <a:bodyPr>
            <a:normAutofit/>
          </a:bodyPr>
          <a:lstStyle/>
          <a:p>
            <a:r>
              <a:rPr lang="en-US" sz="2800"/>
              <a:t>$WHOAMI</a:t>
            </a:r>
          </a:p>
        </p:txBody>
      </p:sp>
      <p:pic>
        <p:nvPicPr>
          <p:cNvPr id="4" name="Picture 3">
            <a:extLst>
              <a:ext uri="{FF2B5EF4-FFF2-40B4-BE49-F238E27FC236}">
                <a16:creationId xmlns:a16="http://schemas.microsoft.com/office/drawing/2014/main" id="{808E4BCE-C6C5-1722-312B-AF06B003ADD9}"/>
              </a:ext>
            </a:extLst>
          </p:cNvPr>
          <p:cNvPicPr>
            <a:picLocks noChangeAspect="1"/>
          </p:cNvPicPr>
          <p:nvPr/>
        </p:nvPicPr>
        <p:blipFill>
          <a:blip r:embed="rId2"/>
          <a:srcRect l="574" r="574"/>
          <a:stretch/>
        </p:blipFill>
        <p:spPr>
          <a:xfrm rot="5400000">
            <a:off x="6403718" y="1061067"/>
            <a:ext cx="5468927" cy="4821252"/>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graphicFrame>
        <p:nvGraphicFramePr>
          <p:cNvPr id="5" name="Content Placeholder 2">
            <a:extLst>
              <a:ext uri="{FF2B5EF4-FFF2-40B4-BE49-F238E27FC236}">
                <a16:creationId xmlns:a16="http://schemas.microsoft.com/office/drawing/2014/main" id="{13FF0CC0-5808-C0F2-66B8-3B25C11C9C92}"/>
              </a:ext>
            </a:extLst>
          </p:cNvPr>
          <p:cNvGraphicFramePr>
            <a:graphicFrameLocks noGrp="1"/>
          </p:cNvGraphicFramePr>
          <p:nvPr>
            <p:ph idx="1"/>
            <p:extLst>
              <p:ext uri="{D42A27DB-BD31-4B8C-83A1-F6EECF244321}">
                <p14:modId xmlns:p14="http://schemas.microsoft.com/office/powerpoint/2010/main" val="631724754"/>
              </p:ext>
            </p:extLst>
          </p:nvPr>
        </p:nvGraphicFramePr>
        <p:xfrm>
          <a:off x="-228602" y="2770095"/>
          <a:ext cx="8888508" cy="4383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5743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5A16DF1-0D00-B14D-2362-15F027A3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F29AF4-445D-7C91-A02A-393ACF2A5602}"/>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16" name="Picture 15" descr="A screenshot of a computer&#10;&#10;AI-generated content may be incorrect.">
            <a:extLst>
              <a:ext uri="{FF2B5EF4-FFF2-40B4-BE49-F238E27FC236}">
                <a16:creationId xmlns:a16="http://schemas.microsoft.com/office/drawing/2014/main" id="{B1914020-7F2F-BB36-491F-50095D0E57F3}"/>
              </a:ext>
            </a:extLst>
          </p:cNvPr>
          <p:cNvPicPr>
            <a:picLocks noChangeAspect="1"/>
          </p:cNvPicPr>
          <p:nvPr/>
        </p:nvPicPr>
        <p:blipFill>
          <a:blip r:embed="rId2"/>
          <a:stretch>
            <a:fillRect/>
          </a:stretch>
        </p:blipFill>
        <p:spPr>
          <a:xfrm>
            <a:off x="1125802" y="1709878"/>
            <a:ext cx="9937218" cy="4708507"/>
          </a:xfrm>
          <a:prstGeom prst="rect">
            <a:avLst/>
          </a:prstGeom>
        </p:spPr>
      </p:pic>
    </p:spTree>
    <p:extLst>
      <p:ext uri="{BB962C8B-B14F-4D97-AF65-F5344CB8AC3E}">
        <p14:creationId xmlns:p14="http://schemas.microsoft.com/office/powerpoint/2010/main" val="3041736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DDEF3E0-B4C1-C578-7A4D-E5D58AE32C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28676F-1755-26EA-2E0A-88C4A1F18338}"/>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16" name="Picture 15" descr="A screenshot of a computer&#10;&#10;AI-generated content may be incorrect.">
            <a:extLst>
              <a:ext uri="{FF2B5EF4-FFF2-40B4-BE49-F238E27FC236}">
                <a16:creationId xmlns:a16="http://schemas.microsoft.com/office/drawing/2014/main" id="{AC8BFA9C-3F9F-9EB6-D565-BAFED8A9DF15}"/>
              </a:ext>
            </a:extLst>
          </p:cNvPr>
          <p:cNvPicPr>
            <a:picLocks noChangeAspect="1"/>
          </p:cNvPicPr>
          <p:nvPr/>
        </p:nvPicPr>
        <p:blipFill>
          <a:blip r:embed="rId2"/>
          <a:stretch>
            <a:fillRect/>
          </a:stretch>
        </p:blipFill>
        <p:spPr>
          <a:xfrm>
            <a:off x="1125802" y="1709878"/>
            <a:ext cx="9937218" cy="4708507"/>
          </a:xfrm>
          <a:prstGeom prst="rect">
            <a:avLst/>
          </a:prstGeom>
        </p:spPr>
      </p:pic>
      <p:pic>
        <p:nvPicPr>
          <p:cNvPr id="3" name="Content Placeholder 8" descr="A screenshot of a computer&#10;&#10;AI-generated content may be incorrect.">
            <a:extLst>
              <a:ext uri="{FF2B5EF4-FFF2-40B4-BE49-F238E27FC236}">
                <a16:creationId xmlns:a16="http://schemas.microsoft.com/office/drawing/2014/main" id="{4F1C2621-C479-A37B-8A46-C05B16C3AEB0}"/>
              </a:ext>
            </a:extLst>
          </p:cNvPr>
          <p:cNvPicPr>
            <a:picLocks noGrp="1" noChangeAspect="1"/>
          </p:cNvPicPr>
          <p:nvPr>
            <p:ph idx="1"/>
          </p:nvPr>
        </p:nvPicPr>
        <p:blipFill>
          <a:blip r:embed="rId3"/>
          <a:stretch>
            <a:fillRect/>
          </a:stretch>
        </p:blipFill>
        <p:spPr>
          <a:xfrm>
            <a:off x="1803799" y="1447260"/>
            <a:ext cx="8584402" cy="5235463"/>
          </a:xfrm>
        </p:spPr>
      </p:pic>
    </p:spTree>
    <p:extLst>
      <p:ext uri="{BB962C8B-B14F-4D97-AF65-F5344CB8AC3E}">
        <p14:creationId xmlns:p14="http://schemas.microsoft.com/office/powerpoint/2010/main" val="643253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1AA31F-ABB0-4439-6BA8-5A04F800A3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E0ED7-A815-D163-8CFA-421C05927499}"/>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pic>
        <p:nvPicPr>
          <p:cNvPr id="13" name="Content Placeholder 12" descr="A child looking at camera&#10;&#10;AI-generated content may be incorrect.">
            <a:extLst>
              <a:ext uri="{FF2B5EF4-FFF2-40B4-BE49-F238E27FC236}">
                <a16:creationId xmlns:a16="http://schemas.microsoft.com/office/drawing/2014/main" id="{3E4E4117-8FF2-91F8-49DE-86A68C3D2CBA}"/>
              </a:ext>
            </a:extLst>
          </p:cNvPr>
          <p:cNvPicPr>
            <a:picLocks noGrp="1" noChangeAspect="1"/>
          </p:cNvPicPr>
          <p:nvPr>
            <p:ph idx="1"/>
          </p:nvPr>
        </p:nvPicPr>
        <p:blipFill>
          <a:blip r:embed="rId2"/>
          <a:stretch>
            <a:fillRect/>
          </a:stretch>
        </p:blipFill>
        <p:spPr>
          <a:xfrm>
            <a:off x="2772507" y="1498863"/>
            <a:ext cx="6646985" cy="5025062"/>
          </a:xfrm>
        </p:spPr>
      </p:pic>
    </p:spTree>
    <p:extLst>
      <p:ext uri="{BB962C8B-B14F-4D97-AF65-F5344CB8AC3E}">
        <p14:creationId xmlns:p14="http://schemas.microsoft.com/office/powerpoint/2010/main" val="8878321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A1CE4D-909E-B4A4-A76B-C55327F09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1F3E9F-06AA-DB9B-FDC2-5FFD0239911D}"/>
              </a:ext>
            </a:extLst>
          </p:cNvPr>
          <p:cNvSpPr>
            <a:spLocks noGrp="1"/>
          </p:cNvSpPr>
          <p:nvPr>
            <p:ph type="title"/>
          </p:nvPr>
        </p:nvSpPr>
        <p:spPr>
          <a:xfrm>
            <a:off x="894238" y="698805"/>
            <a:ext cx="10400347" cy="1011073"/>
          </a:xfrm>
        </p:spPr>
        <p:txBody>
          <a:bodyPr anchor="t">
            <a:normAutofit/>
          </a:bodyPr>
          <a:lstStyle/>
          <a:p>
            <a:pPr algn="ctr"/>
            <a:r>
              <a:rPr lang="en-US" sz="3600" dirty="0"/>
              <a:t>FROM APP Owner TO AZURE FULL ACCESS</a:t>
            </a:r>
          </a:p>
        </p:txBody>
      </p:sp>
      <p:sp>
        <p:nvSpPr>
          <p:cNvPr id="4" name="Content Placeholder 3">
            <a:extLst>
              <a:ext uri="{FF2B5EF4-FFF2-40B4-BE49-F238E27FC236}">
                <a16:creationId xmlns:a16="http://schemas.microsoft.com/office/drawing/2014/main" id="{BFFBB90C-DA12-3915-A02C-5FC328FF56A5}"/>
              </a:ext>
            </a:extLst>
          </p:cNvPr>
          <p:cNvSpPr>
            <a:spLocks noGrp="1"/>
          </p:cNvSpPr>
          <p:nvPr>
            <p:ph idx="1"/>
          </p:nvPr>
        </p:nvSpPr>
        <p:spPr>
          <a:xfrm>
            <a:off x="1478082" y="2053767"/>
            <a:ext cx="9232657" cy="3134053"/>
          </a:xfrm>
        </p:spPr>
        <p:txBody>
          <a:bodyPr>
            <a:normAutofit/>
          </a:bodyPr>
          <a:lstStyle/>
          <a:p>
            <a:pPr marL="0" indent="0" algn="ctr">
              <a:buNone/>
            </a:pPr>
            <a:r>
              <a:rPr lang="en-US" sz="4400" dirty="0"/>
              <a:t>However,</a:t>
            </a:r>
            <a:r>
              <a:rPr lang="en-US" sz="4400" dirty="0">
                <a:solidFill>
                  <a:srgbClr val="FF0000"/>
                </a:solidFill>
              </a:rPr>
              <a:t> Service Principal </a:t>
            </a:r>
            <a:r>
              <a:rPr lang="en-US" sz="4400" dirty="0"/>
              <a:t>misconfigurations </a:t>
            </a:r>
            <a:r>
              <a:rPr lang="en-US" sz="4400" dirty="0">
                <a:solidFill>
                  <a:srgbClr val="FF0000"/>
                </a:solidFill>
              </a:rPr>
              <a:t>affect</a:t>
            </a:r>
            <a:r>
              <a:rPr lang="en-US" sz="4400" dirty="0"/>
              <a:t> not only </a:t>
            </a:r>
            <a:r>
              <a:rPr lang="en-US" sz="4400" dirty="0">
                <a:solidFill>
                  <a:srgbClr val="FF0000"/>
                </a:solidFill>
              </a:rPr>
              <a:t>Azure Resources</a:t>
            </a:r>
            <a:r>
              <a:rPr lang="en-US" sz="4400" dirty="0"/>
              <a:t>, but also </a:t>
            </a:r>
            <a:r>
              <a:rPr lang="en-US" sz="4400" dirty="0">
                <a:solidFill>
                  <a:srgbClr val="FF0000"/>
                </a:solidFill>
              </a:rPr>
              <a:t>Entra ID</a:t>
            </a:r>
            <a:r>
              <a:rPr lang="en-US" sz="4400" dirty="0"/>
              <a:t>.</a:t>
            </a:r>
          </a:p>
        </p:txBody>
      </p:sp>
    </p:spTree>
    <p:extLst>
      <p:ext uri="{BB962C8B-B14F-4D97-AF65-F5344CB8AC3E}">
        <p14:creationId xmlns:p14="http://schemas.microsoft.com/office/powerpoint/2010/main" val="3969013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1F9A32-9A32-6835-9054-7C11951031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948F29-E7C1-AEC6-575C-FCC61B287C86}"/>
              </a:ext>
            </a:extLst>
          </p:cNvPr>
          <p:cNvSpPr>
            <a:spLocks noGrp="1"/>
          </p:cNvSpPr>
          <p:nvPr>
            <p:ph type="title"/>
          </p:nvPr>
        </p:nvSpPr>
        <p:spPr>
          <a:xfrm>
            <a:off x="895826" y="878687"/>
            <a:ext cx="10400347" cy="1011073"/>
          </a:xfrm>
        </p:spPr>
        <p:txBody>
          <a:bodyPr anchor="t">
            <a:normAutofit/>
          </a:bodyPr>
          <a:lstStyle/>
          <a:p>
            <a:pPr algn="ctr"/>
            <a:r>
              <a:rPr lang="en-US" sz="3600"/>
              <a:t>FROM APP Owner TO AZURE FULL ACCESS</a:t>
            </a:r>
          </a:p>
        </p:txBody>
      </p:sp>
      <p:pic>
        <p:nvPicPr>
          <p:cNvPr id="5" name="Content Placeholder 4">
            <a:extLst>
              <a:ext uri="{FF2B5EF4-FFF2-40B4-BE49-F238E27FC236}">
                <a16:creationId xmlns:a16="http://schemas.microsoft.com/office/drawing/2014/main" id="{37CEEA95-E958-4E52-41FC-4001D8C3CF53}"/>
              </a:ext>
            </a:extLst>
          </p:cNvPr>
          <p:cNvPicPr>
            <a:picLocks noGrp="1" noChangeAspect="1"/>
          </p:cNvPicPr>
          <p:nvPr>
            <p:ph idx="1"/>
          </p:nvPr>
        </p:nvPicPr>
        <p:blipFill>
          <a:blip r:embed="rId3"/>
          <a:stretch>
            <a:fillRect/>
          </a:stretch>
        </p:blipFill>
        <p:spPr>
          <a:xfrm>
            <a:off x="1059919" y="1889760"/>
            <a:ext cx="10072159" cy="3895220"/>
          </a:xfrm>
        </p:spPr>
      </p:pic>
      <p:cxnSp>
        <p:nvCxnSpPr>
          <p:cNvPr id="7" name="Straight Connector 6">
            <a:extLst>
              <a:ext uri="{FF2B5EF4-FFF2-40B4-BE49-F238E27FC236}">
                <a16:creationId xmlns:a16="http://schemas.microsoft.com/office/drawing/2014/main" id="{56DA69D3-CF63-5E17-7CF7-3339B0EF6CAB}"/>
              </a:ext>
            </a:extLst>
          </p:cNvPr>
          <p:cNvCxnSpPr>
            <a:cxnSpLocks/>
          </p:cNvCxnSpPr>
          <p:nvPr/>
        </p:nvCxnSpPr>
        <p:spPr>
          <a:xfrm flipV="1">
            <a:off x="1791478" y="2687216"/>
            <a:ext cx="1567542" cy="141825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C33E809-C6EB-7FB6-4826-11D6311B4D41}"/>
              </a:ext>
            </a:extLst>
          </p:cNvPr>
          <p:cNvCxnSpPr>
            <a:cxnSpLocks/>
          </p:cNvCxnSpPr>
          <p:nvPr/>
        </p:nvCxnSpPr>
        <p:spPr>
          <a:xfrm flipH="1" flipV="1">
            <a:off x="3657600" y="2687216"/>
            <a:ext cx="2108718" cy="1642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Graphic 14" descr="Skull with solid fill">
            <a:extLst>
              <a:ext uri="{FF2B5EF4-FFF2-40B4-BE49-F238E27FC236}">
                <a16:creationId xmlns:a16="http://schemas.microsoft.com/office/drawing/2014/main" id="{A9959871-E0AE-E22F-3E37-660E558DEC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4431" y="3508310"/>
            <a:ext cx="704539" cy="704539"/>
          </a:xfrm>
          <a:prstGeom prst="rect">
            <a:avLst/>
          </a:prstGeom>
        </p:spPr>
      </p:pic>
      <p:cxnSp>
        <p:nvCxnSpPr>
          <p:cNvPr id="16" name="Straight Connector 15">
            <a:extLst>
              <a:ext uri="{FF2B5EF4-FFF2-40B4-BE49-F238E27FC236}">
                <a16:creationId xmlns:a16="http://schemas.microsoft.com/office/drawing/2014/main" id="{CA0CE575-B7F7-AC7D-C708-031CA610D641}"/>
              </a:ext>
            </a:extLst>
          </p:cNvPr>
          <p:cNvCxnSpPr>
            <a:cxnSpLocks/>
          </p:cNvCxnSpPr>
          <p:nvPr/>
        </p:nvCxnSpPr>
        <p:spPr>
          <a:xfrm flipV="1">
            <a:off x="6095998" y="2687216"/>
            <a:ext cx="2002973" cy="16421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Graphic 28" descr="Skull with solid fill">
            <a:extLst>
              <a:ext uri="{FF2B5EF4-FFF2-40B4-BE49-F238E27FC236}">
                <a16:creationId xmlns:a16="http://schemas.microsoft.com/office/drawing/2014/main" id="{8E7234FA-9CBF-6BC0-72E7-1B8F505760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9519" y="2761783"/>
            <a:ext cx="704539" cy="704539"/>
          </a:xfrm>
          <a:prstGeom prst="rect">
            <a:avLst/>
          </a:prstGeom>
        </p:spPr>
      </p:pic>
    </p:spTree>
    <p:extLst>
      <p:ext uri="{BB962C8B-B14F-4D97-AF65-F5344CB8AC3E}">
        <p14:creationId xmlns:p14="http://schemas.microsoft.com/office/powerpoint/2010/main" val="2949024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par>
                                <p:cTn id="13" presetID="2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repeatCount="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down)">
                                      <p:cBhvr>
                                        <p:cTn id="20" dur="500"/>
                                        <p:tgtEl>
                                          <p:spTgt spid="16"/>
                                        </p:tgtEl>
                                      </p:cBhvr>
                                    </p:animEffect>
                                  </p:childTnLst>
                                </p:cTn>
                              </p:par>
                              <p:par>
                                <p:cTn id="21" presetID="22" presetClass="entr" presetSubtype="4"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4133B6C-09DA-9A91-B2A9-F2A1FBC770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7E2349-52F1-AD8F-BDE4-459B8362260E}"/>
              </a:ext>
            </a:extLst>
          </p:cNvPr>
          <p:cNvSpPr>
            <a:spLocks noGrp="1"/>
          </p:cNvSpPr>
          <p:nvPr>
            <p:ph type="title"/>
          </p:nvPr>
        </p:nvSpPr>
        <p:spPr>
          <a:xfrm>
            <a:off x="895826" y="878687"/>
            <a:ext cx="10400347" cy="1011073"/>
          </a:xfrm>
        </p:spPr>
        <p:txBody>
          <a:bodyPr anchor="t">
            <a:normAutofit/>
          </a:bodyPr>
          <a:lstStyle/>
          <a:p>
            <a:pPr algn="ctr"/>
            <a:r>
              <a:rPr lang="en-US" sz="3600"/>
              <a:t>FROM APP Owner TO AZURE FULL ACCESS</a:t>
            </a:r>
          </a:p>
        </p:txBody>
      </p:sp>
      <p:pic>
        <p:nvPicPr>
          <p:cNvPr id="5" name="Content Placeholder 4" descr="A black screen with white text&#10;&#10;AI-generated content may be incorrect.">
            <a:extLst>
              <a:ext uri="{FF2B5EF4-FFF2-40B4-BE49-F238E27FC236}">
                <a16:creationId xmlns:a16="http://schemas.microsoft.com/office/drawing/2014/main" id="{CF9FB429-5319-44E0-0605-E88392E2377F}"/>
              </a:ext>
            </a:extLst>
          </p:cNvPr>
          <p:cNvPicPr>
            <a:picLocks noGrp="1" noChangeAspect="1"/>
          </p:cNvPicPr>
          <p:nvPr>
            <p:ph idx="1"/>
          </p:nvPr>
        </p:nvPicPr>
        <p:blipFill>
          <a:blip r:embed="rId2"/>
          <a:stretch>
            <a:fillRect/>
          </a:stretch>
        </p:blipFill>
        <p:spPr>
          <a:xfrm>
            <a:off x="518843" y="3056706"/>
            <a:ext cx="11154313" cy="2407298"/>
          </a:xfrm>
        </p:spPr>
      </p:pic>
      <p:sp>
        <p:nvSpPr>
          <p:cNvPr id="6" name="TextBox 5">
            <a:extLst>
              <a:ext uri="{FF2B5EF4-FFF2-40B4-BE49-F238E27FC236}">
                <a16:creationId xmlns:a16="http://schemas.microsoft.com/office/drawing/2014/main" id="{F37065A0-8552-12F0-661C-87A14E395F30}"/>
              </a:ext>
            </a:extLst>
          </p:cNvPr>
          <p:cNvSpPr txBox="1"/>
          <p:nvPr/>
        </p:nvSpPr>
        <p:spPr>
          <a:xfrm>
            <a:off x="895826" y="1889760"/>
            <a:ext cx="8345554" cy="707886"/>
          </a:xfrm>
          <a:prstGeom prst="rect">
            <a:avLst/>
          </a:prstGeom>
          <a:noFill/>
        </p:spPr>
        <p:txBody>
          <a:bodyPr wrap="none" rtlCol="0">
            <a:spAutoFit/>
          </a:bodyPr>
          <a:lstStyle/>
          <a:p>
            <a:r>
              <a:rPr lang="en-US" sz="2000" dirty="0"/>
              <a:t>Let’s skip the previous steps and assume we already have access </a:t>
            </a:r>
          </a:p>
          <a:p>
            <a:r>
              <a:rPr lang="en-US" sz="2000" dirty="0"/>
              <a:t>to the PAM-Manager service principal…</a:t>
            </a:r>
          </a:p>
        </p:txBody>
      </p:sp>
    </p:spTree>
    <p:extLst>
      <p:ext uri="{BB962C8B-B14F-4D97-AF65-F5344CB8AC3E}">
        <p14:creationId xmlns:p14="http://schemas.microsoft.com/office/powerpoint/2010/main" val="345687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2D10828-B7BC-514B-6A81-BFABCE4ADE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142FB2-A746-C469-D2E1-4360D2C6EC44}"/>
              </a:ext>
            </a:extLst>
          </p:cNvPr>
          <p:cNvSpPr>
            <a:spLocks noGrp="1"/>
          </p:cNvSpPr>
          <p:nvPr>
            <p:ph type="title"/>
          </p:nvPr>
        </p:nvSpPr>
        <p:spPr>
          <a:xfrm>
            <a:off x="895826" y="878687"/>
            <a:ext cx="10400347" cy="1011073"/>
          </a:xfrm>
        </p:spPr>
        <p:txBody>
          <a:bodyPr anchor="t">
            <a:normAutofit/>
          </a:bodyPr>
          <a:lstStyle/>
          <a:p>
            <a:pPr algn="ctr"/>
            <a:r>
              <a:rPr lang="en-US" sz="3600"/>
              <a:t>FROM APP Owner TO AZURE FULL ACCESS</a:t>
            </a:r>
          </a:p>
        </p:txBody>
      </p:sp>
      <p:pic>
        <p:nvPicPr>
          <p:cNvPr id="5" name="Content Placeholder 4" descr="A screen shot of a computer program&#10;&#10;AI-generated content may be incorrect.">
            <a:extLst>
              <a:ext uri="{FF2B5EF4-FFF2-40B4-BE49-F238E27FC236}">
                <a16:creationId xmlns:a16="http://schemas.microsoft.com/office/drawing/2014/main" id="{4A811207-BC20-5AC8-D38D-0458706CD643}"/>
              </a:ext>
            </a:extLst>
          </p:cNvPr>
          <p:cNvPicPr>
            <a:picLocks noGrp="1" noChangeAspect="1"/>
          </p:cNvPicPr>
          <p:nvPr>
            <p:ph idx="1"/>
          </p:nvPr>
        </p:nvPicPr>
        <p:blipFill>
          <a:blip r:embed="rId2"/>
          <a:srcRect b="13552"/>
          <a:stretch>
            <a:fillRect/>
          </a:stretch>
        </p:blipFill>
        <p:spPr>
          <a:xfrm>
            <a:off x="895826" y="1889760"/>
            <a:ext cx="10400347" cy="3990325"/>
          </a:xfrm>
        </p:spPr>
      </p:pic>
      <p:sp>
        <p:nvSpPr>
          <p:cNvPr id="6" name="Rectangle 5">
            <a:extLst>
              <a:ext uri="{FF2B5EF4-FFF2-40B4-BE49-F238E27FC236}">
                <a16:creationId xmlns:a16="http://schemas.microsoft.com/office/drawing/2014/main" id="{7A15BBCC-A4EE-F44C-F60E-D27A46E1792F}"/>
              </a:ext>
            </a:extLst>
          </p:cNvPr>
          <p:cNvSpPr/>
          <p:nvPr/>
        </p:nvSpPr>
        <p:spPr>
          <a:xfrm>
            <a:off x="2967135" y="2313992"/>
            <a:ext cx="6568751" cy="58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E068AB1-B61E-9EF6-AA7B-F1491FC13014}"/>
              </a:ext>
            </a:extLst>
          </p:cNvPr>
          <p:cNvSpPr/>
          <p:nvPr/>
        </p:nvSpPr>
        <p:spPr>
          <a:xfrm>
            <a:off x="1175656" y="4918220"/>
            <a:ext cx="7389845" cy="58684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8CA659A-A8A3-3775-4157-536B333EF64C}"/>
              </a:ext>
            </a:extLst>
          </p:cNvPr>
          <p:cNvSpPr/>
          <p:nvPr/>
        </p:nvSpPr>
        <p:spPr>
          <a:xfrm>
            <a:off x="2967135" y="4012163"/>
            <a:ext cx="8024326" cy="3732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7854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3669EC-53EF-55DA-2DF6-FE8AA55E2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98187E-F51C-1984-92D2-E302B23FCBD6}"/>
              </a:ext>
            </a:extLst>
          </p:cNvPr>
          <p:cNvSpPr>
            <a:spLocks noGrp="1"/>
          </p:cNvSpPr>
          <p:nvPr>
            <p:ph type="title"/>
          </p:nvPr>
        </p:nvSpPr>
        <p:spPr>
          <a:xfrm>
            <a:off x="895826" y="878687"/>
            <a:ext cx="10400347" cy="1011073"/>
          </a:xfrm>
        </p:spPr>
        <p:txBody>
          <a:bodyPr anchor="t">
            <a:normAutofit/>
          </a:bodyPr>
          <a:lstStyle/>
          <a:p>
            <a:pPr algn="ctr"/>
            <a:r>
              <a:rPr lang="en-US" sz="3600"/>
              <a:t>FROM APP Owner TO AZURE FULL ACCESS</a:t>
            </a:r>
          </a:p>
        </p:txBody>
      </p:sp>
      <p:pic>
        <p:nvPicPr>
          <p:cNvPr id="5" name="Content Placeholder 4" descr="A screenshot of a computer&#10;&#10;AI-generated content may be incorrect.">
            <a:extLst>
              <a:ext uri="{FF2B5EF4-FFF2-40B4-BE49-F238E27FC236}">
                <a16:creationId xmlns:a16="http://schemas.microsoft.com/office/drawing/2014/main" id="{BF3BE168-8972-74F3-83BB-B28E60EC3907}"/>
              </a:ext>
            </a:extLst>
          </p:cNvPr>
          <p:cNvPicPr>
            <a:picLocks noGrp="1" noChangeAspect="1"/>
          </p:cNvPicPr>
          <p:nvPr>
            <p:ph idx="1"/>
          </p:nvPr>
        </p:nvPicPr>
        <p:blipFill>
          <a:blip r:embed="rId2"/>
          <a:srcRect t="9124" r="7863"/>
          <a:stretch>
            <a:fillRect/>
          </a:stretch>
        </p:blipFill>
        <p:spPr>
          <a:xfrm>
            <a:off x="895826" y="2295330"/>
            <a:ext cx="10106991" cy="3303038"/>
          </a:xfrm>
        </p:spPr>
      </p:pic>
      <p:sp>
        <p:nvSpPr>
          <p:cNvPr id="7" name="Rectangle 6">
            <a:extLst>
              <a:ext uri="{FF2B5EF4-FFF2-40B4-BE49-F238E27FC236}">
                <a16:creationId xmlns:a16="http://schemas.microsoft.com/office/drawing/2014/main" id="{8142B560-2B7F-E6AF-9353-ED3CB8931A6D}"/>
              </a:ext>
            </a:extLst>
          </p:cNvPr>
          <p:cNvSpPr/>
          <p:nvPr/>
        </p:nvSpPr>
        <p:spPr>
          <a:xfrm>
            <a:off x="895826" y="2463282"/>
            <a:ext cx="3340272" cy="5225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Skull with solid fill">
            <a:extLst>
              <a:ext uri="{FF2B5EF4-FFF2-40B4-BE49-F238E27FC236}">
                <a16:creationId xmlns:a16="http://schemas.microsoft.com/office/drawing/2014/main" id="{DEC6E342-4820-8A23-CFD1-C1651F439B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59895" y="4310665"/>
            <a:ext cx="704539" cy="704539"/>
          </a:xfrm>
          <a:prstGeom prst="rect">
            <a:avLst/>
          </a:prstGeom>
        </p:spPr>
      </p:pic>
      <p:sp>
        <p:nvSpPr>
          <p:cNvPr id="9" name="Rectangle 8">
            <a:extLst>
              <a:ext uri="{FF2B5EF4-FFF2-40B4-BE49-F238E27FC236}">
                <a16:creationId xmlns:a16="http://schemas.microsoft.com/office/drawing/2014/main" id="{2BACDDC0-4E65-D488-CFA1-C7476AAB8F84}"/>
              </a:ext>
            </a:extLst>
          </p:cNvPr>
          <p:cNvSpPr/>
          <p:nvPr/>
        </p:nvSpPr>
        <p:spPr>
          <a:xfrm>
            <a:off x="4049486" y="3284376"/>
            <a:ext cx="1082351" cy="31724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09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804A6DE1-B3C5-AA8E-E1C3-59377985908B}"/>
            </a:ext>
          </a:extLst>
        </p:cNvPr>
        <p:cNvGrpSpPr/>
        <p:nvPr/>
      </p:nvGrpSpPr>
      <p:grpSpPr>
        <a:xfrm>
          <a:off x="0" y="0"/>
          <a:ext cx="0" cy="0"/>
          <a:chOff x="0" y="0"/>
          <a:chExt cx="0" cy="0"/>
        </a:xfrm>
      </p:grpSpPr>
      <p:pic>
        <p:nvPicPr>
          <p:cNvPr id="5" name="Picture 4" descr="Rural mailbox">
            <a:extLst>
              <a:ext uri="{FF2B5EF4-FFF2-40B4-BE49-F238E27FC236}">
                <a16:creationId xmlns:a16="http://schemas.microsoft.com/office/drawing/2014/main" id="{5E890A0C-11EC-590A-128B-886459E9938A}"/>
              </a:ext>
            </a:extLst>
          </p:cNvPr>
          <p:cNvPicPr>
            <a:picLocks noChangeAspect="1"/>
          </p:cNvPicPr>
          <p:nvPr/>
        </p:nvPicPr>
        <p:blipFill>
          <a:blip r:embed="rId4">
            <a:duotone>
              <a:prstClr val="black"/>
              <a:schemeClr val="bg1">
                <a:tint val="45000"/>
                <a:satMod val="400000"/>
              </a:schemeClr>
            </a:duotone>
            <a:alphaModFix amt="25000"/>
          </a:blip>
          <a:srcRect t="1573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993237E-5809-0C2E-4357-3EB903B6CCDE}"/>
              </a:ext>
            </a:extLst>
          </p:cNvPr>
          <p:cNvSpPr>
            <a:spLocks noGrp="1"/>
          </p:cNvSpPr>
          <p:nvPr>
            <p:ph type="title"/>
          </p:nvPr>
        </p:nvSpPr>
        <p:spPr>
          <a:xfrm>
            <a:off x="1757889" y="1096298"/>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Leveraging SERVICE PRINCIPAL TO Access o365 mailbox </a:t>
            </a:r>
          </a:p>
        </p:txBody>
      </p:sp>
    </p:spTree>
    <p:extLst>
      <p:ext uri="{BB962C8B-B14F-4D97-AF65-F5344CB8AC3E}">
        <p14:creationId xmlns:p14="http://schemas.microsoft.com/office/powerpoint/2010/main" val="239907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1EF29E-52CB-7A9C-5E5C-F41734DEE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D47BD7-3FDD-8EF0-338C-CD8100072636}"/>
              </a:ext>
            </a:extLst>
          </p:cNvPr>
          <p:cNvSpPr>
            <a:spLocks noGrp="1"/>
          </p:cNvSpPr>
          <p:nvPr>
            <p:ph type="title"/>
          </p:nvPr>
        </p:nvSpPr>
        <p:spPr>
          <a:xfrm>
            <a:off x="895826" y="586587"/>
            <a:ext cx="10400347" cy="1011073"/>
          </a:xfrm>
        </p:spPr>
        <p:txBody>
          <a:bodyPr anchor="t">
            <a:normAutofit fontScale="90000"/>
          </a:bodyPr>
          <a:lstStyle/>
          <a:p>
            <a:pPr algn="ctr"/>
            <a:r>
              <a:rPr lang="en-US" sz="3600" dirty="0"/>
              <a:t>Leveraging SERVICE PRINCIPAL TO Access o365 mailbox </a:t>
            </a:r>
          </a:p>
        </p:txBody>
      </p:sp>
      <p:pic>
        <p:nvPicPr>
          <p:cNvPr id="5" name="Picture 4" descr="A screenshot of a computer screen&#10;&#10;AI-generated content may be incorrect.">
            <a:extLst>
              <a:ext uri="{FF2B5EF4-FFF2-40B4-BE49-F238E27FC236}">
                <a16:creationId xmlns:a16="http://schemas.microsoft.com/office/drawing/2014/main" id="{FA11C549-ABCE-A41B-B75A-D2D2E8DA5F6E}"/>
              </a:ext>
            </a:extLst>
          </p:cNvPr>
          <p:cNvPicPr>
            <a:picLocks noChangeAspect="1"/>
          </p:cNvPicPr>
          <p:nvPr/>
        </p:nvPicPr>
        <p:blipFill>
          <a:blip r:embed="rId2"/>
          <a:stretch>
            <a:fillRect/>
          </a:stretch>
        </p:blipFill>
        <p:spPr>
          <a:xfrm>
            <a:off x="1159652" y="1889760"/>
            <a:ext cx="4128146" cy="4710065"/>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43133E94-74A1-9F64-B331-DE20DF5C490D}"/>
              </a:ext>
            </a:extLst>
          </p:cNvPr>
          <p:cNvPicPr>
            <a:picLocks noChangeAspect="1"/>
          </p:cNvPicPr>
          <p:nvPr/>
        </p:nvPicPr>
        <p:blipFill>
          <a:blip r:embed="rId3"/>
          <a:stretch>
            <a:fillRect/>
          </a:stretch>
        </p:blipFill>
        <p:spPr>
          <a:xfrm>
            <a:off x="7241224" y="2122786"/>
            <a:ext cx="4226324" cy="4477039"/>
          </a:xfrm>
          <a:prstGeom prst="rect">
            <a:avLst/>
          </a:prstGeom>
        </p:spPr>
      </p:pic>
    </p:spTree>
    <p:extLst>
      <p:ext uri="{BB962C8B-B14F-4D97-AF65-F5344CB8AC3E}">
        <p14:creationId xmlns:p14="http://schemas.microsoft.com/office/powerpoint/2010/main" val="187910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100000">
              <a:srgbClr val="363D46">
                <a:lumMod val="75000"/>
              </a:srgbClr>
            </a:gs>
          </a:gsLst>
          <a:lin ang="5400000" scaled="0"/>
        </a:gradFill>
        <a:effectLst/>
      </p:bgPr>
    </p:bg>
    <p:spTree>
      <p:nvGrpSpPr>
        <p:cNvPr id="1" name="">
          <a:extLst>
            <a:ext uri="{FF2B5EF4-FFF2-40B4-BE49-F238E27FC236}">
              <a16:creationId xmlns:a16="http://schemas.microsoft.com/office/drawing/2014/main" id="{A23AFA79-5290-0908-2099-2B5920CE7D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03C7C-0F30-A1EE-739F-073DC8064343}"/>
              </a:ext>
            </a:extLst>
          </p:cNvPr>
          <p:cNvSpPr>
            <a:spLocks noGrp="1"/>
          </p:cNvSpPr>
          <p:nvPr>
            <p:ph type="title"/>
          </p:nvPr>
        </p:nvSpPr>
        <p:spPr>
          <a:xfrm>
            <a:off x="643192" y="609600"/>
            <a:ext cx="4386008" cy="1878106"/>
          </a:xfrm>
        </p:spPr>
        <p:txBody>
          <a:bodyPr>
            <a:normAutofit/>
          </a:bodyPr>
          <a:lstStyle/>
          <a:p>
            <a:r>
              <a:rPr lang="en-US" sz="2800"/>
              <a:t>$WHOAMI</a:t>
            </a:r>
          </a:p>
        </p:txBody>
      </p:sp>
      <p:graphicFrame>
        <p:nvGraphicFramePr>
          <p:cNvPr id="5" name="Content Placeholder 2">
            <a:extLst>
              <a:ext uri="{FF2B5EF4-FFF2-40B4-BE49-F238E27FC236}">
                <a16:creationId xmlns:a16="http://schemas.microsoft.com/office/drawing/2014/main" id="{CD34B7B7-91E4-5000-9721-D661C8BEC4E8}"/>
              </a:ext>
            </a:extLst>
          </p:cNvPr>
          <p:cNvGraphicFramePr>
            <a:graphicFrameLocks noGrp="1"/>
          </p:cNvGraphicFramePr>
          <p:nvPr>
            <p:ph idx="1"/>
            <p:extLst>
              <p:ext uri="{D42A27DB-BD31-4B8C-83A1-F6EECF244321}">
                <p14:modId xmlns:p14="http://schemas.microsoft.com/office/powerpoint/2010/main" val="3411639049"/>
              </p:ext>
            </p:extLst>
          </p:nvPr>
        </p:nvGraphicFramePr>
        <p:xfrm>
          <a:off x="185991" y="2259104"/>
          <a:ext cx="6537538" cy="3989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D73C9F1-5ED2-F702-0289-53D4830EB318}"/>
              </a:ext>
            </a:extLst>
          </p:cNvPr>
          <p:cNvSpPr txBox="1"/>
          <p:nvPr/>
        </p:nvSpPr>
        <p:spPr>
          <a:xfrm>
            <a:off x="4921624" y="3471693"/>
            <a:ext cx="439272" cy="369332"/>
          </a:xfrm>
          <a:prstGeom prst="rect">
            <a:avLst/>
          </a:prstGeom>
          <a:noFill/>
        </p:spPr>
        <p:txBody>
          <a:bodyPr wrap="square" rtlCol="0">
            <a:spAutoFit/>
          </a:bodyPr>
          <a:lstStyle/>
          <a:p>
            <a:r>
              <a:rPr lang="en-US"/>
              <a:t>19</a:t>
            </a:r>
          </a:p>
        </p:txBody>
      </p:sp>
      <p:pic>
        <p:nvPicPr>
          <p:cNvPr id="6" name="Picture 5" descr="A logo of a fox&#10;&#10;AI-generated content may be incorrect.">
            <a:extLst>
              <a:ext uri="{FF2B5EF4-FFF2-40B4-BE49-F238E27FC236}">
                <a16:creationId xmlns:a16="http://schemas.microsoft.com/office/drawing/2014/main" id="{EBB53A74-4ED3-B7AC-DD1B-39C8C3214635}"/>
              </a:ext>
            </a:extLst>
          </p:cNvPr>
          <p:cNvPicPr>
            <a:picLocks noChangeAspect="1"/>
          </p:cNvPicPr>
          <p:nvPr/>
        </p:nvPicPr>
        <p:blipFill>
          <a:blip r:embed="rId7"/>
          <a:stretch>
            <a:fillRect/>
          </a:stretch>
        </p:blipFill>
        <p:spPr>
          <a:xfrm>
            <a:off x="6390408" y="2259104"/>
            <a:ext cx="4953000" cy="30861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75978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E085E2-30E2-67BC-A08B-E666E2B5E3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7728EF-936E-754D-25D5-7A843C42D526}"/>
              </a:ext>
            </a:extLst>
          </p:cNvPr>
          <p:cNvSpPr>
            <a:spLocks noGrp="1"/>
          </p:cNvSpPr>
          <p:nvPr>
            <p:ph type="title"/>
          </p:nvPr>
        </p:nvSpPr>
        <p:spPr>
          <a:xfrm>
            <a:off x="895826" y="738987"/>
            <a:ext cx="10400347" cy="1011073"/>
          </a:xfrm>
        </p:spPr>
        <p:txBody>
          <a:bodyPr anchor="t">
            <a:normAutofit fontScale="90000"/>
          </a:bodyPr>
          <a:lstStyle/>
          <a:p>
            <a:pPr algn="ctr"/>
            <a:r>
              <a:rPr lang="en-US" sz="3600" dirty="0"/>
              <a:t>Leveraging SERVICE PRINCIPAL TO Access o365 mailbox </a:t>
            </a:r>
          </a:p>
        </p:txBody>
      </p:sp>
      <p:pic>
        <p:nvPicPr>
          <p:cNvPr id="5" name="Picture 4" descr="A screenshot of a computer&#10;&#10;AI-generated content may be incorrect.">
            <a:extLst>
              <a:ext uri="{FF2B5EF4-FFF2-40B4-BE49-F238E27FC236}">
                <a16:creationId xmlns:a16="http://schemas.microsoft.com/office/drawing/2014/main" id="{C56897CB-5F3F-0916-E8C8-F2393A7ABD2F}"/>
              </a:ext>
            </a:extLst>
          </p:cNvPr>
          <p:cNvPicPr>
            <a:picLocks noChangeAspect="1"/>
          </p:cNvPicPr>
          <p:nvPr/>
        </p:nvPicPr>
        <p:blipFill>
          <a:blip r:embed="rId2"/>
          <a:stretch>
            <a:fillRect/>
          </a:stretch>
        </p:blipFill>
        <p:spPr>
          <a:xfrm>
            <a:off x="4090086" y="2108145"/>
            <a:ext cx="7692108" cy="4638645"/>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6D46FC9-EC53-5680-DEB2-42F76B387662}"/>
              </a:ext>
            </a:extLst>
          </p:cNvPr>
          <p:cNvPicPr>
            <a:picLocks noChangeAspect="1"/>
          </p:cNvPicPr>
          <p:nvPr/>
        </p:nvPicPr>
        <p:blipFill>
          <a:blip r:embed="rId3"/>
          <a:srcRect r="28761"/>
          <a:stretch>
            <a:fillRect/>
          </a:stretch>
        </p:blipFill>
        <p:spPr>
          <a:xfrm>
            <a:off x="578026" y="3447535"/>
            <a:ext cx="5044297" cy="2811105"/>
          </a:xfrm>
          <a:prstGeom prst="rect">
            <a:avLst/>
          </a:prstGeom>
        </p:spPr>
      </p:pic>
    </p:spTree>
    <p:extLst>
      <p:ext uri="{BB962C8B-B14F-4D97-AF65-F5344CB8AC3E}">
        <p14:creationId xmlns:p14="http://schemas.microsoft.com/office/powerpoint/2010/main" val="30664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6AD9DBB-0F63-AE9C-2C75-C61A4F009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7161B3-BD5C-63D1-0F9F-8F22794A66E7}"/>
              </a:ext>
            </a:extLst>
          </p:cNvPr>
          <p:cNvSpPr>
            <a:spLocks noGrp="1"/>
          </p:cNvSpPr>
          <p:nvPr>
            <p:ph type="title"/>
          </p:nvPr>
        </p:nvSpPr>
        <p:spPr>
          <a:xfrm>
            <a:off x="712519" y="396087"/>
            <a:ext cx="10400347" cy="1011073"/>
          </a:xfrm>
        </p:spPr>
        <p:txBody>
          <a:bodyPr anchor="t">
            <a:normAutofit fontScale="90000"/>
          </a:bodyPr>
          <a:lstStyle/>
          <a:p>
            <a:pPr algn="ctr"/>
            <a:r>
              <a:rPr lang="en-US" sz="3600" dirty="0"/>
              <a:t>Leveraging SERVICE PRINCIPAL TO Access o365 mailbox </a:t>
            </a:r>
          </a:p>
        </p:txBody>
      </p:sp>
      <p:pic>
        <p:nvPicPr>
          <p:cNvPr id="4" name="Picture 3" descr="A red screen with black text&#10;&#10;AI-generated content may be incorrect.">
            <a:extLst>
              <a:ext uri="{FF2B5EF4-FFF2-40B4-BE49-F238E27FC236}">
                <a16:creationId xmlns:a16="http://schemas.microsoft.com/office/drawing/2014/main" id="{9C56C881-CB98-B6B3-F408-28F119B53B7C}"/>
              </a:ext>
            </a:extLst>
          </p:cNvPr>
          <p:cNvPicPr>
            <a:picLocks noChangeAspect="1"/>
          </p:cNvPicPr>
          <p:nvPr/>
        </p:nvPicPr>
        <p:blipFill>
          <a:blip r:embed="rId2"/>
          <a:stretch>
            <a:fillRect/>
          </a:stretch>
        </p:blipFill>
        <p:spPr>
          <a:xfrm>
            <a:off x="712519" y="1579595"/>
            <a:ext cx="9117762" cy="3309873"/>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673BAB21-4D8D-F7A1-C900-D6AE7C4711AD}"/>
              </a:ext>
            </a:extLst>
          </p:cNvPr>
          <p:cNvPicPr>
            <a:picLocks noChangeAspect="1"/>
          </p:cNvPicPr>
          <p:nvPr/>
        </p:nvPicPr>
        <p:blipFill>
          <a:blip r:embed="rId3"/>
          <a:stretch>
            <a:fillRect/>
          </a:stretch>
        </p:blipFill>
        <p:spPr>
          <a:xfrm>
            <a:off x="2850078" y="4946364"/>
            <a:ext cx="9201653" cy="1812447"/>
          </a:xfrm>
          <a:prstGeom prst="rect">
            <a:avLst/>
          </a:prstGeom>
        </p:spPr>
      </p:pic>
    </p:spTree>
    <p:extLst>
      <p:ext uri="{BB962C8B-B14F-4D97-AF65-F5344CB8AC3E}">
        <p14:creationId xmlns:p14="http://schemas.microsoft.com/office/powerpoint/2010/main" val="2204326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E57EE2-BDE8-706F-E9FA-E3410CA99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DA512-84C6-94DF-BC91-99CC7B629955}"/>
              </a:ext>
            </a:extLst>
          </p:cNvPr>
          <p:cNvSpPr>
            <a:spLocks noGrp="1"/>
          </p:cNvSpPr>
          <p:nvPr>
            <p:ph type="title"/>
          </p:nvPr>
        </p:nvSpPr>
        <p:spPr>
          <a:xfrm>
            <a:off x="895826" y="526139"/>
            <a:ext cx="10400347" cy="1011073"/>
          </a:xfrm>
        </p:spPr>
        <p:txBody>
          <a:bodyPr anchor="t">
            <a:normAutofit fontScale="90000"/>
          </a:bodyPr>
          <a:lstStyle/>
          <a:p>
            <a:pPr algn="ctr"/>
            <a:r>
              <a:rPr lang="en-US" sz="3600" dirty="0"/>
              <a:t>Leveraging SERVICE PRINCIPAL TO Access o365 mailbox </a:t>
            </a:r>
          </a:p>
        </p:txBody>
      </p:sp>
      <p:pic>
        <p:nvPicPr>
          <p:cNvPr id="6" name="Picture 5" descr="A screenshot of a computer&#10;&#10;AI-generated content may be incorrect.">
            <a:extLst>
              <a:ext uri="{FF2B5EF4-FFF2-40B4-BE49-F238E27FC236}">
                <a16:creationId xmlns:a16="http://schemas.microsoft.com/office/drawing/2014/main" id="{A7F5B5D9-2EC6-3091-E9EE-76ED0DA0E44E}"/>
              </a:ext>
            </a:extLst>
          </p:cNvPr>
          <p:cNvPicPr>
            <a:picLocks noChangeAspect="1"/>
          </p:cNvPicPr>
          <p:nvPr/>
        </p:nvPicPr>
        <p:blipFill>
          <a:blip r:embed="rId2"/>
          <a:srcRect r="7377"/>
          <a:stretch>
            <a:fillRect/>
          </a:stretch>
        </p:blipFill>
        <p:spPr>
          <a:xfrm>
            <a:off x="406082" y="1997434"/>
            <a:ext cx="7218036" cy="2863132"/>
          </a:xfrm>
          <a:prstGeom prst="rect">
            <a:avLst/>
          </a:prstGeom>
        </p:spPr>
      </p:pic>
      <p:pic>
        <p:nvPicPr>
          <p:cNvPr id="8" name="Picture 7" descr="A screenshot of a computer screen&#10;&#10;AI-generated content may be incorrect.">
            <a:extLst>
              <a:ext uri="{FF2B5EF4-FFF2-40B4-BE49-F238E27FC236}">
                <a16:creationId xmlns:a16="http://schemas.microsoft.com/office/drawing/2014/main" id="{CA69CD97-52E3-6F28-6B63-227516C80AC6}"/>
              </a:ext>
            </a:extLst>
          </p:cNvPr>
          <p:cNvPicPr>
            <a:picLocks noChangeAspect="1"/>
          </p:cNvPicPr>
          <p:nvPr/>
        </p:nvPicPr>
        <p:blipFill>
          <a:blip r:embed="rId3"/>
          <a:srcRect b="13255"/>
          <a:stretch>
            <a:fillRect/>
          </a:stretch>
        </p:blipFill>
        <p:spPr>
          <a:xfrm>
            <a:off x="6755601" y="2917878"/>
            <a:ext cx="4363052" cy="3885375"/>
          </a:xfrm>
          <a:prstGeom prst="rect">
            <a:avLst/>
          </a:prstGeom>
        </p:spPr>
      </p:pic>
    </p:spTree>
    <p:extLst>
      <p:ext uri="{BB962C8B-B14F-4D97-AF65-F5344CB8AC3E}">
        <p14:creationId xmlns:p14="http://schemas.microsoft.com/office/powerpoint/2010/main" val="327540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E43938-9809-8152-FEFE-055D2F1B3C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EF5075-07C8-8BA3-B3FD-FD00FD699724}"/>
              </a:ext>
            </a:extLst>
          </p:cNvPr>
          <p:cNvSpPr>
            <a:spLocks noGrp="1"/>
          </p:cNvSpPr>
          <p:nvPr>
            <p:ph type="title"/>
          </p:nvPr>
        </p:nvSpPr>
        <p:spPr>
          <a:xfrm>
            <a:off x="895826" y="878687"/>
            <a:ext cx="10400347" cy="1011073"/>
          </a:xfrm>
        </p:spPr>
        <p:txBody>
          <a:bodyPr anchor="t">
            <a:normAutofit fontScale="90000"/>
          </a:bodyPr>
          <a:lstStyle/>
          <a:p>
            <a:pPr algn="ctr"/>
            <a:r>
              <a:rPr lang="en-US" sz="3600"/>
              <a:t>Leveraging SERVICE PRINCIPAL TO Access o365 mailbox </a:t>
            </a:r>
          </a:p>
        </p:txBody>
      </p:sp>
      <p:pic>
        <p:nvPicPr>
          <p:cNvPr id="4" name="Picture 3" descr="A screenshot of a computer&#10;&#10;AI-generated content may be incorrect.">
            <a:extLst>
              <a:ext uri="{FF2B5EF4-FFF2-40B4-BE49-F238E27FC236}">
                <a16:creationId xmlns:a16="http://schemas.microsoft.com/office/drawing/2014/main" id="{A2AD0463-FE13-0CA8-2078-380D18314422}"/>
              </a:ext>
            </a:extLst>
          </p:cNvPr>
          <p:cNvPicPr>
            <a:picLocks noChangeAspect="1"/>
          </p:cNvPicPr>
          <p:nvPr/>
        </p:nvPicPr>
        <p:blipFill>
          <a:blip r:embed="rId2"/>
          <a:stretch>
            <a:fillRect/>
          </a:stretch>
        </p:blipFill>
        <p:spPr>
          <a:xfrm>
            <a:off x="383058" y="2210377"/>
            <a:ext cx="10782277" cy="1694358"/>
          </a:xfrm>
          <a:prstGeom prst="rect">
            <a:avLst/>
          </a:prstGeom>
        </p:spPr>
      </p:pic>
    </p:spTree>
    <p:extLst>
      <p:ext uri="{BB962C8B-B14F-4D97-AF65-F5344CB8AC3E}">
        <p14:creationId xmlns:p14="http://schemas.microsoft.com/office/powerpoint/2010/main" val="2363466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F179D8F-1121-E216-5BEC-DE3978FED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9AEA4B-FD30-F01D-1378-2709E3264251}"/>
              </a:ext>
            </a:extLst>
          </p:cNvPr>
          <p:cNvSpPr>
            <a:spLocks noGrp="1"/>
          </p:cNvSpPr>
          <p:nvPr>
            <p:ph type="title"/>
          </p:nvPr>
        </p:nvSpPr>
        <p:spPr>
          <a:xfrm>
            <a:off x="895826" y="878687"/>
            <a:ext cx="10400347" cy="1011073"/>
          </a:xfrm>
        </p:spPr>
        <p:txBody>
          <a:bodyPr anchor="t">
            <a:normAutofit fontScale="90000"/>
          </a:bodyPr>
          <a:lstStyle/>
          <a:p>
            <a:pPr algn="ctr"/>
            <a:r>
              <a:rPr lang="en-US" sz="3600"/>
              <a:t>Leveraging SERVICE PRINCIPAL TO Access o365 mailbox </a:t>
            </a:r>
          </a:p>
        </p:txBody>
      </p:sp>
      <p:pic>
        <p:nvPicPr>
          <p:cNvPr id="4" name="Picture 3" descr="A screenshot of a computer&#10;&#10;AI-generated content may be incorrect.">
            <a:extLst>
              <a:ext uri="{FF2B5EF4-FFF2-40B4-BE49-F238E27FC236}">
                <a16:creationId xmlns:a16="http://schemas.microsoft.com/office/drawing/2014/main" id="{455DCA62-33DA-3F4A-A064-2BB663C67F21}"/>
              </a:ext>
            </a:extLst>
          </p:cNvPr>
          <p:cNvPicPr>
            <a:picLocks noChangeAspect="1"/>
          </p:cNvPicPr>
          <p:nvPr/>
        </p:nvPicPr>
        <p:blipFill>
          <a:blip r:embed="rId3"/>
          <a:stretch>
            <a:fillRect/>
          </a:stretch>
        </p:blipFill>
        <p:spPr>
          <a:xfrm>
            <a:off x="383058" y="2210377"/>
            <a:ext cx="10782277" cy="1694358"/>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495235CD-E823-2913-4716-184A1B47D1B6}"/>
              </a:ext>
            </a:extLst>
          </p:cNvPr>
          <p:cNvPicPr>
            <a:picLocks noChangeAspect="1"/>
          </p:cNvPicPr>
          <p:nvPr/>
        </p:nvPicPr>
        <p:blipFill>
          <a:blip r:embed="rId4"/>
          <a:stretch>
            <a:fillRect/>
          </a:stretch>
        </p:blipFill>
        <p:spPr>
          <a:xfrm>
            <a:off x="1051122" y="2887056"/>
            <a:ext cx="10089754" cy="3741744"/>
          </a:xfrm>
          <a:prstGeom prst="rect">
            <a:avLst/>
          </a:prstGeom>
        </p:spPr>
      </p:pic>
    </p:spTree>
    <p:extLst>
      <p:ext uri="{BB962C8B-B14F-4D97-AF65-F5344CB8AC3E}">
        <p14:creationId xmlns:p14="http://schemas.microsoft.com/office/powerpoint/2010/main" val="718565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F510CB15-D8FB-7327-5BB7-F4AF6BAD8523}"/>
            </a:ext>
          </a:extLst>
        </p:cNvPr>
        <p:cNvGrpSpPr/>
        <p:nvPr/>
      </p:nvGrpSpPr>
      <p:grpSpPr>
        <a:xfrm>
          <a:off x="0" y="0"/>
          <a:ext cx="0" cy="0"/>
          <a:chOff x="0" y="0"/>
          <a:chExt cx="0" cy="0"/>
        </a:xfrm>
      </p:grpSpPr>
      <p:pic>
        <p:nvPicPr>
          <p:cNvPr id="5" name="Picture 4" descr="Stacked white boxes">
            <a:extLst>
              <a:ext uri="{FF2B5EF4-FFF2-40B4-BE49-F238E27FC236}">
                <a16:creationId xmlns:a16="http://schemas.microsoft.com/office/drawing/2014/main" id="{BFA49D6D-FF27-CE77-20CF-25E091E1D02A}"/>
              </a:ext>
            </a:extLst>
          </p:cNvPr>
          <p:cNvPicPr>
            <a:picLocks noChangeAspect="1"/>
          </p:cNvPicPr>
          <p:nvPr/>
        </p:nvPicPr>
        <p:blipFill>
          <a:blip r:embed="rId3">
            <a:duotone>
              <a:prstClr val="black"/>
              <a:schemeClr val="bg1">
                <a:tint val="45000"/>
                <a:satMod val="400000"/>
              </a:schemeClr>
            </a:duotone>
            <a:alphaModFix amt="25000"/>
          </a:blip>
          <a:srcRect t="2664" b="3586"/>
          <a:stretch>
            <a:fillRect/>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FF4B8FC0-0EFD-5230-8672-B6B703E3251A}"/>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CODE EXECUTION via INTUNE LOB APPs </a:t>
            </a:r>
          </a:p>
        </p:txBody>
      </p:sp>
    </p:spTree>
    <p:extLst>
      <p:ext uri="{BB962C8B-B14F-4D97-AF65-F5344CB8AC3E}">
        <p14:creationId xmlns:p14="http://schemas.microsoft.com/office/powerpoint/2010/main" val="318586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9D58DFD-245C-2A98-85BB-FCDBC9F4C2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DF0C5-6910-2220-8B2E-0353C4039929}"/>
              </a:ext>
            </a:extLst>
          </p:cNvPr>
          <p:cNvSpPr>
            <a:spLocks noGrp="1"/>
          </p:cNvSpPr>
          <p:nvPr>
            <p:ph type="title"/>
          </p:nvPr>
        </p:nvSpPr>
        <p:spPr>
          <a:xfrm>
            <a:off x="8119869" y="643466"/>
            <a:ext cx="3143875" cy="5571065"/>
          </a:xfrm>
        </p:spPr>
        <p:txBody>
          <a:bodyPr anchor="ctr">
            <a:normAutofit/>
          </a:bodyPr>
          <a:lstStyle/>
          <a:p>
            <a:pPr algn="ctr"/>
            <a:r>
              <a:rPr lang="en-US" sz="3600" dirty="0"/>
              <a:t>CODE EXECUTION via INTUNE LOB APPs </a:t>
            </a:r>
          </a:p>
        </p:txBody>
      </p:sp>
      <p:sp>
        <p:nvSpPr>
          <p:cNvPr id="9" name="Rectangle 8">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3" name="Straight Connector 12">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4" name="Content Placeholder 3">
            <a:extLst>
              <a:ext uri="{FF2B5EF4-FFF2-40B4-BE49-F238E27FC236}">
                <a16:creationId xmlns:a16="http://schemas.microsoft.com/office/drawing/2014/main" id="{8EF70569-C46C-A0A1-2763-B45D4272E33E}"/>
              </a:ext>
            </a:extLst>
          </p:cNvPr>
          <p:cNvGraphicFramePr>
            <a:graphicFrameLocks/>
          </p:cNvGraphicFramePr>
          <p:nvPr>
            <p:extLst>
              <p:ext uri="{D42A27DB-BD31-4B8C-83A1-F6EECF244321}">
                <p14:modId xmlns:p14="http://schemas.microsoft.com/office/powerpoint/2010/main" val="2426463997"/>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8A2B0AEB-A865-8C77-2FA4-D1E2D70E3DED}"/>
              </a:ext>
            </a:extLst>
          </p:cNvPr>
          <p:cNvSpPr txBox="1"/>
          <p:nvPr/>
        </p:nvSpPr>
        <p:spPr>
          <a:xfrm>
            <a:off x="10663518" y="123712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04300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E4D4A4-FF12-D3FA-0873-D792A1735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5A4B69-0217-279F-F0D0-53B531DA0751}"/>
              </a:ext>
            </a:extLst>
          </p:cNvPr>
          <p:cNvSpPr>
            <a:spLocks noGrp="1"/>
          </p:cNvSpPr>
          <p:nvPr>
            <p:ph type="title"/>
          </p:nvPr>
        </p:nvSpPr>
        <p:spPr>
          <a:xfrm>
            <a:off x="895826" y="529048"/>
            <a:ext cx="10400347" cy="1011073"/>
          </a:xfrm>
        </p:spPr>
        <p:txBody>
          <a:bodyPr anchor="t">
            <a:normAutofit/>
          </a:bodyPr>
          <a:lstStyle/>
          <a:p>
            <a:pPr algn="ctr"/>
            <a:r>
              <a:rPr lang="en-US" sz="3600" dirty="0"/>
              <a:t>CODE EXECUTION via INTUNE LOB APPs </a:t>
            </a:r>
          </a:p>
        </p:txBody>
      </p:sp>
      <p:pic>
        <p:nvPicPr>
          <p:cNvPr id="5" name="Picture 4">
            <a:extLst>
              <a:ext uri="{FF2B5EF4-FFF2-40B4-BE49-F238E27FC236}">
                <a16:creationId xmlns:a16="http://schemas.microsoft.com/office/drawing/2014/main" id="{5DDB3FA1-1177-B0B5-081D-BC2F0E223C3A}"/>
              </a:ext>
            </a:extLst>
          </p:cNvPr>
          <p:cNvPicPr>
            <a:picLocks noChangeAspect="1"/>
          </p:cNvPicPr>
          <p:nvPr/>
        </p:nvPicPr>
        <p:blipFill>
          <a:blip r:embed="rId3"/>
          <a:stretch>
            <a:fillRect/>
          </a:stretch>
        </p:blipFill>
        <p:spPr>
          <a:xfrm>
            <a:off x="1312282" y="2231167"/>
            <a:ext cx="8847587" cy="1874682"/>
          </a:xfrm>
          <a:prstGeom prst="rect">
            <a:avLst/>
          </a:prstGeom>
          <a:noFill/>
        </p:spPr>
      </p:pic>
      <p:sp>
        <p:nvSpPr>
          <p:cNvPr id="10" name="Rectangle 9">
            <a:extLst>
              <a:ext uri="{FF2B5EF4-FFF2-40B4-BE49-F238E27FC236}">
                <a16:creationId xmlns:a16="http://schemas.microsoft.com/office/drawing/2014/main" id="{DA791D88-61AB-6001-50E0-6AB5DB548DA4}"/>
              </a:ext>
            </a:extLst>
          </p:cNvPr>
          <p:cNvSpPr/>
          <p:nvPr/>
        </p:nvSpPr>
        <p:spPr>
          <a:xfrm>
            <a:off x="1449421" y="3799062"/>
            <a:ext cx="3073941" cy="2675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Left 10">
            <a:extLst>
              <a:ext uri="{FF2B5EF4-FFF2-40B4-BE49-F238E27FC236}">
                <a16:creationId xmlns:a16="http://schemas.microsoft.com/office/drawing/2014/main" id="{A42715EF-9E77-5C6A-DEEA-8576FAF9F74D}"/>
              </a:ext>
            </a:extLst>
          </p:cNvPr>
          <p:cNvSpPr/>
          <p:nvPr/>
        </p:nvSpPr>
        <p:spPr>
          <a:xfrm>
            <a:off x="4046706" y="2321814"/>
            <a:ext cx="680936" cy="181295"/>
          </a:xfrm>
          <a:prstGeom prst="left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FA88CD-A285-283E-C749-644F9B8B9B6B}"/>
              </a:ext>
            </a:extLst>
          </p:cNvPr>
          <p:cNvSpPr/>
          <p:nvPr/>
        </p:nvSpPr>
        <p:spPr>
          <a:xfrm>
            <a:off x="1449421" y="2337361"/>
            <a:ext cx="2431915" cy="26751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5D8F462-2B2D-6508-A25A-9A096102D70A}"/>
              </a:ext>
            </a:extLst>
          </p:cNvPr>
          <p:cNvSpPr txBox="1"/>
          <p:nvPr/>
        </p:nvSpPr>
        <p:spPr>
          <a:xfrm>
            <a:off x="746234" y="1540407"/>
            <a:ext cx="6290186" cy="707886"/>
          </a:xfrm>
          <a:prstGeom prst="rect">
            <a:avLst/>
          </a:prstGeom>
          <a:noFill/>
        </p:spPr>
        <p:txBody>
          <a:bodyPr wrap="square" rtlCol="0">
            <a:spAutoFit/>
          </a:bodyPr>
          <a:lstStyle/>
          <a:p>
            <a:r>
              <a:rPr lang="en-US" sz="4000" dirty="0">
                <a:solidFill>
                  <a:srgbClr val="FF0000"/>
                </a:solidFill>
              </a:rPr>
              <a:t>But</a:t>
            </a:r>
            <a:r>
              <a:rPr lang="en-US" sz="4000" dirty="0"/>
              <a:t> What’s New?</a:t>
            </a:r>
            <a:endParaRPr lang="en-US" dirty="0"/>
          </a:p>
        </p:txBody>
      </p:sp>
      <p:pic>
        <p:nvPicPr>
          <p:cNvPr id="8" name="Picture 7" descr="A screenshot of a computer&#10;&#10;AI-generated content may be incorrect.">
            <a:extLst>
              <a:ext uri="{FF2B5EF4-FFF2-40B4-BE49-F238E27FC236}">
                <a16:creationId xmlns:a16="http://schemas.microsoft.com/office/drawing/2014/main" id="{3311E830-5EE9-6305-A83C-4440E1E68789}"/>
              </a:ext>
            </a:extLst>
          </p:cNvPr>
          <p:cNvPicPr>
            <a:picLocks noChangeAspect="1"/>
          </p:cNvPicPr>
          <p:nvPr/>
        </p:nvPicPr>
        <p:blipFill>
          <a:blip r:embed="rId4"/>
          <a:stretch>
            <a:fillRect/>
          </a:stretch>
        </p:blipFill>
        <p:spPr>
          <a:xfrm>
            <a:off x="4904446" y="2604872"/>
            <a:ext cx="5255423" cy="3919694"/>
          </a:xfrm>
          <a:prstGeom prst="rect">
            <a:avLst/>
          </a:prstGeom>
        </p:spPr>
      </p:pic>
    </p:spTree>
    <p:extLst>
      <p:ext uri="{BB962C8B-B14F-4D97-AF65-F5344CB8AC3E}">
        <p14:creationId xmlns:p14="http://schemas.microsoft.com/office/powerpoint/2010/main" val="201655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128A32-0F7D-B169-B915-3D51715645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32C0A5-6C39-961B-AF5D-FC1C8327075E}"/>
              </a:ext>
            </a:extLst>
          </p:cNvPr>
          <p:cNvSpPr>
            <a:spLocks noGrp="1"/>
          </p:cNvSpPr>
          <p:nvPr>
            <p:ph type="title"/>
          </p:nvPr>
        </p:nvSpPr>
        <p:spPr>
          <a:xfrm>
            <a:off x="895826" y="529048"/>
            <a:ext cx="10400347" cy="1011073"/>
          </a:xfrm>
        </p:spPr>
        <p:txBody>
          <a:bodyPr anchor="t">
            <a:normAutofit/>
          </a:bodyPr>
          <a:lstStyle/>
          <a:p>
            <a:pPr algn="ctr"/>
            <a:r>
              <a:rPr lang="en-US" sz="3600" dirty="0"/>
              <a:t>CODE EXECUTION via INTUNE LOB APPs </a:t>
            </a:r>
          </a:p>
        </p:txBody>
      </p:sp>
      <p:pic>
        <p:nvPicPr>
          <p:cNvPr id="4" name="Picture 3" descr="A screenshot of a computer&#10;&#10;AI-generated content may be incorrect.">
            <a:extLst>
              <a:ext uri="{FF2B5EF4-FFF2-40B4-BE49-F238E27FC236}">
                <a16:creationId xmlns:a16="http://schemas.microsoft.com/office/drawing/2014/main" id="{17409585-A211-525B-82F1-40946AEA70A4}"/>
              </a:ext>
            </a:extLst>
          </p:cNvPr>
          <p:cNvPicPr>
            <a:picLocks noChangeAspect="1"/>
          </p:cNvPicPr>
          <p:nvPr/>
        </p:nvPicPr>
        <p:blipFill>
          <a:blip r:embed="rId2"/>
          <a:srcRect r="46148"/>
          <a:stretch>
            <a:fillRect/>
          </a:stretch>
        </p:blipFill>
        <p:spPr>
          <a:xfrm>
            <a:off x="441436" y="1540121"/>
            <a:ext cx="5276193" cy="5023629"/>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4426AE92-9CD3-B70A-5339-A36D69B78177}"/>
              </a:ext>
            </a:extLst>
          </p:cNvPr>
          <p:cNvPicPr>
            <a:picLocks noChangeAspect="1"/>
          </p:cNvPicPr>
          <p:nvPr/>
        </p:nvPicPr>
        <p:blipFill>
          <a:blip r:embed="rId3"/>
          <a:stretch>
            <a:fillRect/>
          </a:stretch>
        </p:blipFill>
        <p:spPr>
          <a:xfrm>
            <a:off x="5980385" y="2459945"/>
            <a:ext cx="5770179" cy="3183981"/>
          </a:xfrm>
          <a:prstGeom prst="rect">
            <a:avLst/>
          </a:prstGeom>
        </p:spPr>
      </p:pic>
    </p:spTree>
    <p:extLst>
      <p:ext uri="{BB962C8B-B14F-4D97-AF65-F5344CB8AC3E}">
        <p14:creationId xmlns:p14="http://schemas.microsoft.com/office/powerpoint/2010/main" val="7990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53D65C-347B-AE0E-E61B-8D06CFF5C149}"/>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71F7C943-431E-DBE4-4C10-71B593D3D7CF}"/>
              </a:ext>
            </a:extLst>
          </p:cNvPr>
          <p:cNvPicPr>
            <a:picLocks noChangeAspect="1"/>
          </p:cNvPicPr>
          <p:nvPr/>
        </p:nvPicPr>
        <p:blipFill>
          <a:blip r:embed="rId2"/>
          <a:srcRect r="27046" b="13325"/>
          <a:stretch>
            <a:fillRect/>
          </a:stretch>
        </p:blipFill>
        <p:spPr>
          <a:xfrm>
            <a:off x="735982" y="1505865"/>
            <a:ext cx="5675970" cy="3333764"/>
          </a:xfrm>
          <a:prstGeom prst="rect">
            <a:avLst/>
          </a:prstGeom>
        </p:spPr>
      </p:pic>
      <p:sp>
        <p:nvSpPr>
          <p:cNvPr id="2" name="Title 1">
            <a:extLst>
              <a:ext uri="{FF2B5EF4-FFF2-40B4-BE49-F238E27FC236}">
                <a16:creationId xmlns:a16="http://schemas.microsoft.com/office/drawing/2014/main" id="{FAA9AB9F-DB56-1F30-A6FC-BF02D3D2AED8}"/>
              </a:ext>
            </a:extLst>
          </p:cNvPr>
          <p:cNvSpPr>
            <a:spLocks noGrp="1"/>
          </p:cNvSpPr>
          <p:nvPr>
            <p:ph type="title"/>
          </p:nvPr>
        </p:nvSpPr>
        <p:spPr>
          <a:xfrm>
            <a:off x="895826" y="387216"/>
            <a:ext cx="10400347" cy="1011073"/>
          </a:xfrm>
        </p:spPr>
        <p:txBody>
          <a:bodyPr anchor="t">
            <a:normAutofit/>
          </a:bodyPr>
          <a:lstStyle/>
          <a:p>
            <a:pPr algn="ctr"/>
            <a:r>
              <a:rPr lang="en-US" sz="3600" dirty="0"/>
              <a:t>CODE EXECUTION via INTUNE LOB APPs </a:t>
            </a:r>
          </a:p>
        </p:txBody>
      </p:sp>
      <p:pic>
        <p:nvPicPr>
          <p:cNvPr id="6" name="Picture 5" descr="A screenshot of a computer&#10;&#10;AI-generated content may be incorrect.">
            <a:extLst>
              <a:ext uri="{FF2B5EF4-FFF2-40B4-BE49-F238E27FC236}">
                <a16:creationId xmlns:a16="http://schemas.microsoft.com/office/drawing/2014/main" id="{1F0FC4B0-FF07-AB62-98B2-AF8F22D34F1B}"/>
              </a:ext>
            </a:extLst>
          </p:cNvPr>
          <p:cNvPicPr>
            <a:picLocks noChangeAspect="1"/>
          </p:cNvPicPr>
          <p:nvPr/>
        </p:nvPicPr>
        <p:blipFill>
          <a:blip r:embed="rId3"/>
          <a:stretch>
            <a:fillRect/>
          </a:stretch>
        </p:blipFill>
        <p:spPr>
          <a:xfrm>
            <a:off x="4913111" y="4212451"/>
            <a:ext cx="7173261" cy="2550313"/>
          </a:xfrm>
          <a:prstGeom prst="rect">
            <a:avLst/>
          </a:prstGeom>
        </p:spPr>
      </p:pic>
    </p:spTree>
    <p:extLst>
      <p:ext uri="{BB962C8B-B14F-4D97-AF65-F5344CB8AC3E}">
        <p14:creationId xmlns:p14="http://schemas.microsoft.com/office/powerpoint/2010/main" val="378385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A0E49-93FE-5CA2-ADBE-66FE83E1CB36}"/>
              </a:ext>
            </a:extLst>
          </p:cNvPr>
          <p:cNvSpPr>
            <a:spLocks noGrp="1"/>
          </p:cNvSpPr>
          <p:nvPr>
            <p:ph type="title"/>
          </p:nvPr>
        </p:nvSpPr>
        <p:spPr>
          <a:xfrm>
            <a:off x="7269904" y="914400"/>
            <a:ext cx="4261104" cy="1097280"/>
          </a:xfrm>
        </p:spPr>
        <p:txBody>
          <a:bodyPr anchor="t">
            <a:normAutofit fontScale="90000"/>
          </a:bodyPr>
          <a:lstStyle/>
          <a:p>
            <a:r>
              <a:rPr lang="en-US" sz="3600"/>
              <a:t>Table of Contents</a:t>
            </a:r>
          </a:p>
        </p:txBody>
      </p:sp>
      <p:sp>
        <p:nvSpPr>
          <p:cNvPr id="16" name="Content Placeholder 2">
            <a:extLst>
              <a:ext uri="{FF2B5EF4-FFF2-40B4-BE49-F238E27FC236}">
                <a16:creationId xmlns:a16="http://schemas.microsoft.com/office/drawing/2014/main" id="{32915461-FA4B-1DDB-0FCD-D8AC7DE3287A}"/>
              </a:ext>
            </a:extLst>
          </p:cNvPr>
          <p:cNvSpPr>
            <a:spLocks noGrp="1"/>
          </p:cNvSpPr>
          <p:nvPr>
            <p:ph idx="1"/>
          </p:nvPr>
        </p:nvSpPr>
        <p:spPr>
          <a:xfrm>
            <a:off x="7269905" y="1593273"/>
            <a:ext cx="4523166" cy="4753739"/>
          </a:xfrm>
        </p:spPr>
        <p:txBody>
          <a:bodyPr>
            <a:noAutofit/>
          </a:bodyPr>
          <a:lstStyle/>
          <a:p>
            <a:pPr>
              <a:lnSpc>
                <a:spcPct val="110000"/>
              </a:lnSpc>
            </a:pPr>
            <a:r>
              <a:rPr lang="en-US" sz="1600" dirty="0">
                <a:latin typeface="Arial" panose="020B0604020202020204" pitchFamily="34" charset="0"/>
                <a:cs typeface="Arial" panose="020B0604020202020204" pitchFamily="34" charset="0"/>
              </a:rPr>
              <a:t>Existing Landscape</a:t>
            </a:r>
          </a:p>
          <a:p>
            <a:pPr>
              <a:lnSpc>
                <a:spcPct val="110000"/>
              </a:lnSpc>
            </a:pPr>
            <a:r>
              <a:rPr lang="en-US" sz="1600" dirty="0">
                <a:latin typeface="Arial" panose="020B0604020202020204" pitchFamily="34" charset="0"/>
                <a:cs typeface="Arial" panose="020B0604020202020204" pitchFamily="34" charset="0"/>
              </a:rPr>
              <a:t>To Olympus and Beyond the Clouds</a:t>
            </a:r>
          </a:p>
          <a:p>
            <a:pPr>
              <a:lnSpc>
                <a:spcPct val="110000"/>
              </a:lnSpc>
            </a:pPr>
            <a:r>
              <a:rPr lang="en-US" sz="1600" dirty="0">
                <a:latin typeface="Arial" panose="020B0604020202020204" pitchFamily="34" charset="0"/>
                <a:cs typeface="Arial" panose="020B0604020202020204" pitchFamily="34" charset="0"/>
              </a:rPr>
              <a:t>FROM APP Owner TO AZURE FULL ACCESS</a:t>
            </a:r>
          </a:p>
          <a:p>
            <a:pPr>
              <a:lnSpc>
                <a:spcPct val="110000"/>
              </a:lnSpc>
            </a:pPr>
            <a:r>
              <a:rPr lang="en-US" sz="1600" dirty="0">
                <a:latin typeface="Arial" panose="020B0604020202020204" pitchFamily="34" charset="0"/>
                <a:cs typeface="Arial" panose="020B0604020202020204" pitchFamily="34" charset="0"/>
              </a:rPr>
              <a:t>Leveraging SERVICE PRINCIPAL TO Access o365 mailbox </a:t>
            </a:r>
          </a:p>
          <a:p>
            <a:pPr>
              <a:lnSpc>
                <a:spcPct val="110000"/>
              </a:lnSpc>
            </a:pPr>
            <a:r>
              <a:rPr lang="en-US" sz="1600" dirty="0">
                <a:latin typeface="Arial" panose="020B0604020202020204" pitchFamily="34" charset="0"/>
                <a:cs typeface="Arial" panose="020B0604020202020204" pitchFamily="34" charset="0"/>
              </a:rPr>
              <a:t>CODE EXECUTION via INTUNE LOB APPs </a:t>
            </a:r>
          </a:p>
          <a:p>
            <a:pPr>
              <a:lnSpc>
                <a:spcPct val="110000"/>
              </a:lnSpc>
            </a:pPr>
            <a:r>
              <a:rPr lang="en-US" sz="1600" dirty="0">
                <a:latin typeface="Arial" panose="020B0604020202020204" pitchFamily="34" charset="0"/>
                <a:cs typeface="Arial" panose="020B0604020202020204" pitchFamily="34" charset="0"/>
              </a:rPr>
              <a:t>Abusing Azure DevOps Admin to compromise Privileged Service Principal</a:t>
            </a:r>
          </a:p>
          <a:p>
            <a:pPr>
              <a:lnSpc>
                <a:spcPct val="110000"/>
              </a:lnSpc>
            </a:pPr>
            <a:r>
              <a:rPr lang="en-US" sz="1600" dirty="0">
                <a:latin typeface="Arial" panose="020B0604020202020204" pitchFamily="34" charset="0"/>
                <a:cs typeface="Arial" panose="020B0604020202020204" pitchFamily="34" charset="0"/>
              </a:rPr>
              <a:t>Community Toys for Girlz &amp;&amp; </a:t>
            </a:r>
            <a:r>
              <a:rPr lang="en-US" sz="1600" dirty="0" err="1">
                <a:latin typeface="Arial" panose="020B0604020202020204" pitchFamily="34" charset="0"/>
                <a:cs typeface="Arial" panose="020B0604020202020204" pitchFamily="34" charset="0"/>
              </a:rPr>
              <a:t>Boyz</a:t>
            </a:r>
            <a:endParaRPr lang="en-US" sz="1600" dirty="0">
              <a:latin typeface="Arial" panose="020B0604020202020204" pitchFamily="34" charset="0"/>
              <a:cs typeface="Arial" panose="020B0604020202020204" pitchFamily="34" charset="0"/>
            </a:endParaRPr>
          </a:p>
          <a:p>
            <a:pPr>
              <a:lnSpc>
                <a:spcPct val="110000"/>
              </a:lnSpc>
            </a:pPr>
            <a:r>
              <a:rPr lang="en-US" sz="1600" dirty="0">
                <a:latin typeface="Arial" panose="020B0604020202020204" pitchFamily="34" charset="0"/>
                <a:cs typeface="Arial" panose="020B0604020202020204" pitchFamily="34" charset="0"/>
              </a:rPr>
              <a:t>Detections &amp; Remediation</a:t>
            </a:r>
          </a:p>
          <a:p>
            <a:pPr>
              <a:lnSpc>
                <a:spcPct val="110000"/>
              </a:lnSpc>
            </a:pPr>
            <a:r>
              <a:rPr lang="en-US" sz="1600" dirty="0">
                <a:latin typeface="Arial" panose="020B0604020202020204" pitchFamily="34" charset="0"/>
                <a:cs typeface="Arial" panose="020B0604020202020204" pitchFamily="34" charset="0"/>
              </a:rPr>
              <a:t>Q&amp;A</a:t>
            </a:r>
          </a:p>
          <a:p>
            <a:pPr>
              <a:lnSpc>
                <a:spcPct val="110000"/>
              </a:lnSpc>
            </a:pPr>
            <a:r>
              <a:rPr lang="en-US" sz="1600" dirty="0">
                <a:latin typeface="Arial" panose="020B0604020202020204" pitchFamily="34" charset="0"/>
                <a:cs typeface="Arial" panose="020B0604020202020204" pitchFamily="34" charset="0"/>
              </a:rPr>
              <a:t>References</a:t>
            </a:r>
          </a:p>
        </p:txBody>
      </p:sp>
      <p:pic>
        <p:nvPicPr>
          <p:cNvPr id="14" name="Picture 13" descr="Cubes connected with a red line">
            <a:extLst>
              <a:ext uri="{FF2B5EF4-FFF2-40B4-BE49-F238E27FC236}">
                <a16:creationId xmlns:a16="http://schemas.microsoft.com/office/drawing/2014/main" id="{DE9BE5AF-0D5C-EF5E-6B85-AF5D136884E0}"/>
              </a:ext>
            </a:extLst>
          </p:cNvPr>
          <p:cNvPicPr>
            <a:picLocks noChangeAspect="1"/>
          </p:cNvPicPr>
          <p:nvPr/>
        </p:nvPicPr>
        <p:blipFill>
          <a:blip r:embed="rId3">
            <a:extLst>
              <a:ext uri="{BEBA8EAE-BF5A-486C-A8C5-ECC9F3942E4B}">
                <a14:imgProps xmlns:a14="http://schemas.microsoft.com/office/drawing/2010/main">
                  <a14:imgLayer r:embed="rId4">
                    <a14:imgEffect>
                      <a14:artisticGlowEdges trans="0" smoothness="7"/>
                    </a14:imgEffect>
                  </a14:imgLayer>
                </a14:imgProps>
              </a:ext>
            </a:extLst>
          </a:blip>
          <a:srcRect l="4248" r="2" b="2"/>
          <a:stretch>
            <a:fillRect/>
          </a:stretch>
        </p:blipFill>
        <p:spPr>
          <a:xfrm>
            <a:off x="0" y="914399"/>
            <a:ext cx="7269904" cy="5846193"/>
          </a:xfrm>
          <a:prstGeom prst="rect">
            <a:avLst/>
          </a:prstGeom>
        </p:spPr>
      </p:pic>
    </p:spTree>
    <p:extLst>
      <p:ext uri="{BB962C8B-B14F-4D97-AF65-F5344CB8AC3E}">
        <p14:creationId xmlns:p14="http://schemas.microsoft.com/office/powerpoint/2010/main" val="3417797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B15B5E-7B10-32DB-A8BF-D10FEAEA9E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A7CBEC-FFF5-BEA3-41E3-81AC80252D96}"/>
              </a:ext>
            </a:extLst>
          </p:cNvPr>
          <p:cNvSpPr>
            <a:spLocks noGrp="1"/>
          </p:cNvSpPr>
          <p:nvPr>
            <p:ph type="title"/>
          </p:nvPr>
        </p:nvSpPr>
        <p:spPr>
          <a:xfrm>
            <a:off x="895826" y="421487"/>
            <a:ext cx="10400347" cy="1011073"/>
          </a:xfrm>
        </p:spPr>
        <p:txBody>
          <a:bodyPr anchor="t">
            <a:normAutofit/>
          </a:bodyPr>
          <a:lstStyle/>
          <a:p>
            <a:pPr algn="ctr"/>
            <a:r>
              <a:rPr lang="en-US" sz="3600" dirty="0"/>
              <a:t>CODE EXECUTION via INTUNE LOB APPs </a:t>
            </a:r>
          </a:p>
        </p:txBody>
      </p:sp>
      <p:pic>
        <p:nvPicPr>
          <p:cNvPr id="6" name="Picture 5" descr="A screenshot of a computer&#10;&#10;AI-generated content may be incorrect.">
            <a:extLst>
              <a:ext uri="{FF2B5EF4-FFF2-40B4-BE49-F238E27FC236}">
                <a16:creationId xmlns:a16="http://schemas.microsoft.com/office/drawing/2014/main" id="{70608863-1150-F234-0BA8-6C12D5AD872A}"/>
              </a:ext>
            </a:extLst>
          </p:cNvPr>
          <p:cNvPicPr>
            <a:picLocks noChangeAspect="1"/>
          </p:cNvPicPr>
          <p:nvPr/>
        </p:nvPicPr>
        <p:blipFill>
          <a:blip r:embed="rId2"/>
          <a:srcRect r="38707" b="20235"/>
          <a:stretch>
            <a:fillRect/>
          </a:stretch>
        </p:blipFill>
        <p:spPr>
          <a:xfrm>
            <a:off x="2057401" y="1432561"/>
            <a:ext cx="8520358" cy="5226528"/>
          </a:xfrm>
          <a:prstGeom prst="rect">
            <a:avLst/>
          </a:prstGeom>
        </p:spPr>
      </p:pic>
    </p:spTree>
    <p:extLst>
      <p:ext uri="{BB962C8B-B14F-4D97-AF65-F5344CB8AC3E}">
        <p14:creationId xmlns:p14="http://schemas.microsoft.com/office/powerpoint/2010/main" val="3491902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A4C45C-8764-12A9-4FE1-E5FCBCD16A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08848C-74CC-F549-FB86-591B5407EC62}"/>
              </a:ext>
            </a:extLst>
          </p:cNvPr>
          <p:cNvSpPr>
            <a:spLocks noGrp="1"/>
          </p:cNvSpPr>
          <p:nvPr>
            <p:ph type="title"/>
          </p:nvPr>
        </p:nvSpPr>
        <p:spPr>
          <a:xfrm>
            <a:off x="895826" y="418791"/>
            <a:ext cx="10400347" cy="1011073"/>
          </a:xfrm>
        </p:spPr>
        <p:txBody>
          <a:bodyPr anchor="t">
            <a:normAutofit/>
          </a:bodyPr>
          <a:lstStyle/>
          <a:p>
            <a:pPr algn="ctr"/>
            <a:r>
              <a:rPr lang="en-US" sz="3600" dirty="0"/>
              <a:t>CODE EXECUTION via INTUNE LOB APPs </a:t>
            </a:r>
          </a:p>
        </p:txBody>
      </p:sp>
      <p:sp>
        <p:nvSpPr>
          <p:cNvPr id="3" name="TextBox 2">
            <a:extLst>
              <a:ext uri="{FF2B5EF4-FFF2-40B4-BE49-F238E27FC236}">
                <a16:creationId xmlns:a16="http://schemas.microsoft.com/office/drawing/2014/main" id="{C4DD21C2-1B6B-E1E5-AB41-CC1F96918C15}"/>
              </a:ext>
            </a:extLst>
          </p:cNvPr>
          <p:cNvSpPr txBox="1"/>
          <p:nvPr/>
        </p:nvSpPr>
        <p:spPr>
          <a:xfrm>
            <a:off x="746234" y="1540407"/>
            <a:ext cx="5476146" cy="1323439"/>
          </a:xfrm>
          <a:prstGeom prst="rect">
            <a:avLst/>
          </a:prstGeom>
          <a:noFill/>
        </p:spPr>
        <p:txBody>
          <a:bodyPr wrap="square" rtlCol="0">
            <a:spAutoFit/>
          </a:bodyPr>
          <a:lstStyle/>
          <a:p>
            <a:r>
              <a:rPr lang="en-US" sz="4000" dirty="0"/>
              <a:t>Wait, what files can we upload?</a:t>
            </a:r>
            <a:endParaRPr lang="en-US" dirty="0"/>
          </a:p>
        </p:txBody>
      </p:sp>
      <p:pic>
        <p:nvPicPr>
          <p:cNvPr id="5" name="Picture 4">
            <a:extLst>
              <a:ext uri="{FF2B5EF4-FFF2-40B4-BE49-F238E27FC236}">
                <a16:creationId xmlns:a16="http://schemas.microsoft.com/office/drawing/2014/main" id="{79C7FE75-E832-94B4-4589-EDFBD5669938}"/>
              </a:ext>
            </a:extLst>
          </p:cNvPr>
          <p:cNvPicPr>
            <a:picLocks noChangeAspect="1"/>
          </p:cNvPicPr>
          <p:nvPr/>
        </p:nvPicPr>
        <p:blipFill>
          <a:blip r:embed="rId2"/>
          <a:stretch>
            <a:fillRect/>
          </a:stretch>
        </p:blipFill>
        <p:spPr>
          <a:xfrm>
            <a:off x="746234" y="3353762"/>
            <a:ext cx="5590435" cy="1614479"/>
          </a:xfrm>
          <a:prstGeom prst="rect">
            <a:avLst/>
          </a:prstGeom>
        </p:spPr>
      </p:pic>
      <p:pic>
        <p:nvPicPr>
          <p:cNvPr id="6" name="Picture 5" descr="A close up of a text&#10;&#10;AI-generated content may be incorrect.">
            <a:extLst>
              <a:ext uri="{FF2B5EF4-FFF2-40B4-BE49-F238E27FC236}">
                <a16:creationId xmlns:a16="http://schemas.microsoft.com/office/drawing/2014/main" id="{6AEF994F-CA32-D636-7680-000C1A093C21}"/>
              </a:ext>
            </a:extLst>
          </p:cNvPr>
          <p:cNvPicPr>
            <a:picLocks noChangeAspect="1"/>
          </p:cNvPicPr>
          <p:nvPr/>
        </p:nvPicPr>
        <p:blipFill>
          <a:blip r:embed="rId3"/>
          <a:stretch>
            <a:fillRect/>
          </a:stretch>
        </p:blipFill>
        <p:spPr>
          <a:xfrm>
            <a:off x="746234" y="5317593"/>
            <a:ext cx="7216765" cy="1082134"/>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E6B16F3D-D254-24BE-63A1-DB9DAE586C8C}"/>
              </a:ext>
            </a:extLst>
          </p:cNvPr>
          <p:cNvPicPr>
            <a:picLocks noChangeAspect="1"/>
          </p:cNvPicPr>
          <p:nvPr/>
        </p:nvPicPr>
        <p:blipFill>
          <a:blip r:embed="rId4"/>
          <a:srcRect r="22124"/>
          <a:stretch>
            <a:fillRect/>
          </a:stretch>
        </p:blipFill>
        <p:spPr>
          <a:xfrm>
            <a:off x="6643671" y="2442560"/>
            <a:ext cx="5137143" cy="3957167"/>
          </a:xfrm>
          <a:prstGeom prst="rect">
            <a:avLst/>
          </a:prstGeom>
        </p:spPr>
      </p:pic>
    </p:spTree>
    <p:extLst>
      <p:ext uri="{BB962C8B-B14F-4D97-AF65-F5344CB8AC3E}">
        <p14:creationId xmlns:p14="http://schemas.microsoft.com/office/powerpoint/2010/main" val="326427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86670A-F5FA-29BE-B72A-16E59A321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14EF1E-7D5C-5128-D1FC-BC04F1526F96}"/>
              </a:ext>
            </a:extLst>
          </p:cNvPr>
          <p:cNvSpPr>
            <a:spLocks noGrp="1"/>
          </p:cNvSpPr>
          <p:nvPr>
            <p:ph type="title"/>
          </p:nvPr>
        </p:nvSpPr>
        <p:spPr>
          <a:xfrm>
            <a:off x="801697" y="475958"/>
            <a:ext cx="10400347" cy="1011073"/>
          </a:xfrm>
        </p:spPr>
        <p:txBody>
          <a:bodyPr anchor="t">
            <a:normAutofit/>
          </a:bodyPr>
          <a:lstStyle/>
          <a:p>
            <a:pPr algn="ctr"/>
            <a:r>
              <a:rPr lang="en-US" sz="3600" dirty="0"/>
              <a:t>CODE EXECUTION via INTUNE LOB APPs </a:t>
            </a:r>
          </a:p>
        </p:txBody>
      </p:sp>
      <p:pic>
        <p:nvPicPr>
          <p:cNvPr id="8" name="Picture 7" descr="A screenshot of a computer&#10;&#10;AI-generated content may be incorrect.">
            <a:extLst>
              <a:ext uri="{FF2B5EF4-FFF2-40B4-BE49-F238E27FC236}">
                <a16:creationId xmlns:a16="http://schemas.microsoft.com/office/drawing/2014/main" id="{E751613B-1EA3-EE76-8C93-15D8F7928931}"/>
              </a:ext>
            </a:extLst>
          </p:cNvPr>
          <p:cNvPicPr>
            <a:picLocks noChangeAspect="1"/>
          </p:cNvPicPr>
          <p:nvPr/>
        </p:nvPicPr>
        <p:blipFill>
          <a:blip r:embed="rId2"/>
          <a:srcRect r="8535"/>
          <a:stretch>
            <a:fillRect/>
          </a:stretch>
        </p:blipFill>
        <p:spPr>
          <a:xfrm>
            <a:off x="543177" y="3944100"/>
            <a:ext cx="8866913" cy="2581464"/>
          </a:xfrm>
          <a:prstGeom prst="rect">
            <a:avLst/>
          </a:prstGeom>
        </p:spPr>
      </p:pic>
      <p:pic>
        <p:nvPicPr>
          <p:cNvPr id="4" name="Picture 3" descr="A screen shot of a computer&#10;&#10;AI-generated content may be incorrect.">
            <a:extLst>
              <a:ext uri="{FF2B5EF4-FFF2-40B4-BE49-F238E27FC236}">
                <a16:creationId xmlns:a16="http://schemas.microsoft.com/office/drawing/2014/main" id="{50A86F97-AFF0-DA84-31F3-319715C12660}"/>
              </a:ext>
            </a:extLst>
          </p:cNvPr>
          <p:cNvPicPr>
            <a:picLocks noChangeAspect="1"/>
          </p:cNvPicPr>
          <p:nvPr/>
        </p:nvPicPr>
        <p:blipFill>
          <a:blip r:embed="rId3"/>
          <a:stretch>
            <a:fillRect/>
          </a:stretch>
        </p:blipFill>
        <p:spPr>
          <a:xfrm>
            <a:off x="543177" y="1623168"/>
            <a:ext cx="10074513" cy="1958510"/>
          </a:xfrm>
          <a:prstGeom prst="rect">
            <a:avLst/>
          </a:prstGeom>
        </p:spPr>
      </p:pic>
      <p:grpSp>
        <p:nvGrpSpPr>
          <p:cNvPr id="5" name="Group 4">
            <a:extLst>
              <a:ext uri="{FF2B5EF4-FFF2-40B4-BE49-F238E27FC236}">
                <a16:creationId xmlns:a16="http://schemas.microsoft.com/office/drawing/2014/main" id="{E8E9E176-AE8D-D23E-AEF3-E2D0D937946C}"/>
              </a:ext>
            </a:extLst>
          </p:cNvPr>
          <p:cNvGrpSpPr/>
          <p:nvPr/>
        </p:nvGrpSpPr>
        <p:grpSpPr>
          <a:xfrm>
            <a:off x="4511961" y="2660791"/>
            <a:ext cx="7582756" cy="2426183"/>
            <a:chOff x="4404962" y="2621879"/>
            <a:chExt cx="7582756" cy="2426183"/>
          </a:xfrm>
        </p:grpSpPr>
        <p:pic>
          <p:nvPicPr>
            <p:cNvPr id="10" name="Picture 9" descr="A screenshot of a computer&#10;&#10;AI-generated content may be incorrect.">
              <a:extLst>
                <a:ext uri="{FF2B5EF4-FFF2-40B4-BE49-F238E27FC236}">
                  <a16:creationId xmlns:a16="http://schemas.microsoft.com/office/drawing/2014/main" id="{0BA76C9D-93FF-C70A-4299-230E5A159D09}"/>
                </a:ext>
              </a:extLst>
            </p:cNvPr>
            <p:cNvPicPr>
              <a:picLocks noChangeAspect="1"/>
            </p:cNvPicPr>
            <p:nvPr/>
          </p:nvPicPr>
          <p:blipFill>
            <a:blip r:embed="rId4"/>
            <a:srcRect r="7181"/>
            <a:stretch>
              <a:fillRect/>
            </a:stretch>
          </p:blipFill>
          <p:spPr>
            <a:xfrm>
              <a:off x="4404962" y="2621879"/>
              <a:ext cx="7582756" cy="1844200"/>
            </a:xfrm>
            <a:prstGeom prst="rect">
              <a:avLst/>
            </a:prstGeom>
          </p:spPr>
        </p:pic>
        <p:pic>
          <p:nvPicPr>
            <p:cNvPr id="12" name="Picture 11" descr="A screen shot of a computer&#10;&#10;AI-generated content may be incorrect.">
              <a:extLst>
                <a:ext uri="{FF2B5EF4-FFF2-40B4-BE49-F238E27FC236}">
                  <a16:creationId xmlns:a16="http://schemas.microsoft.com/office/drawing/2014/main" id="{E9F0A7D9-F5C9-BBDC-D024-21EBF4499CC4}"/>
                </a:ext>
              </a:extLst>
            </p:cNvPr>
            <p:cNvPicPr>
              <a:picLocks noChangeAspect="1"/>
            </p:cNvPicPr>
            <p:nvPr/>
          </p:nvPicPr>
          <p:blipFill>
            <a:blip r:embed="rId5"/>
            <a:srcRect l="65569" t="56729" r="11327" b="9970"/>
            <a:stretch>
              <a:fillRect/>
            </a:stretch>
          </p:blipFill>
          <p:spPr>
            <a:xfrm>
              <a:off x="4521695" y="4446623"/>
              <a:ext cx="1633902" cy="601439"/>
            </a:xfrm>
            <a:prstGeom prst="rect">
              <a:avLst/>
            </a:prstGeom>
          </p:spPr>
        </p:pic>
      </p:grpSp>
    </p:spTree>
    <p:extLst>
      <p:ext uri="{BB962C8B-B14F-4D97-AF65-F5344CB8AC3E}">
        <p14:creationId xmlns:p14="http://schemas.microsoft.com/office/powerpoint/2010/main" val="3534416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9CA42D-06C9-FE67-E0A3-2FE4053D04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94FFBF-AC70-80A3-3598-3054AC79669D}"/>
              </a:ext>
            </a:extLst>
          </p:cNvPr>
          <p:cNvSpPr>
            <a:spLocks noGrp="1"/>
          </p:cNvSpPr>
          <p:nvPr>
            <p:ph type="title"/>
          </p:nvPr>
        </p:nvSpPr>
        <p:spPr>
          <a:xfrm>
            <a:off x="895826" y="340077"/>
            <a:ext cx="10400347" cy="1011073"/>
          </a:xfrm>
        </p:spPr>
        <p:txBody>
          <a:bodyPr anchor="t">
            <a:normAutofit/>
          </a:bodyPr>
          <a:lstStyle/>
          <a:p>
            <a:pPr algn="ctr"/>
            <a:r>
              <a:rPr lang="en-US" sz="3600" dirty="0"/>
              <a:t>CODE EXECUTION via INTUNE LOB APPs </a:t>
            </a:r>
          </a:p>
        </p:txBody>
      </p:sp>
      <p:sp>
        <p:nvSpPr>
          <p:cNvPr id="7" name="TextBox 6">
            <a:extLst>
              <a:ext uri="{FF2B5EF4-FFF2-40B4-BE49-F238E27FC236}">
                <a16:creationId xmlns:a16="http://schemas.microsoft.com/office/drawing/2014/main" id="{95A803A0-F300-F659-D386-C940E0CA4E8C}"/>
              </a:ext>
            </a:extLst>
          </p:cNvPr>
          <p:cNvSpPr txBox="1"/>
          <p:nvPr/>
        </p:nvSpPr>
        <p:spPr>
          <a:xfrm>
            <a:off x="746234" y="1540407"/>
            <a:ext cx="6290186" cy="707886"/>
          </a:xfrm>
          <a:prstGeom prst="rect">
            <a:avLst/>
          </a:prstGeom>
          <a:noFill/>
        </p:spPr>
        <p:txBody>
          <a:bodyPr wrap="square" rtlCol="0">
            <a:spAutoFit/>
          </a:bodyPr>
          <a:lstStyle/>
          <a:p>
            <a:r>
              <a:rPr lang="en-US" sz="4000" dirty="0"/>
              <a:t>Off to Payload Upload!</a:t>
            </a:r>
            <a:endParaRPr lang="en-US" dirty="0"/>
          </a:p>
        </p:txBody>
      </p:sp>
      <p:sp>
        <p:nvSpPr>
          <p:cNvPr id="8" name="TextBox 7">
            <a:extLst>
              <a:ext uri="{FF2B5EF4-FFF2-40B4-BE49-F238E27FC236}">
                <a16:creationId xmlns:a16="http://schemas.microsoft.com/office/drawing/2014/main" id="{2C53E917-7A2A-6A99-F820-BC4748FEF2B6}"/>
              </a:ext>
            </a:extLst>
          </p:cNvPr>
          <p:cNvSpPr txBox="1"/>
          <p:nvPr/>
        </p:nvSpPr>
        <p:spPr>
          <a:xfrm>
            <a:off x="746234" y="2248293"/>
            <a:ext cx="6290186" cy="707886"/>
          </a:xfrm>
          <a:prstGeom prst="rect">
            <a:avLst/>
          </a:prstGeom>
          <a:noFill/>
        </p:spPr>
        <p:txBody>
          <a:bodyPr wrap="square" rtlCol="0">
            <a:spAutoFit/>
          </a:bodyPr>
          <a:lstStyle/>
          <a:p>
            <a:r>
              <a:rPr lang="en-US" sz="4000" dirty="0">
                <a:solidFill>
                  <a:srgbClr val="FF0000"/>
                </a:solidFill>
              </a:rPr>
              <a:t>Well, not so fast Dude!</a:t>
            </a:r>
            <a:endParaRPr lang="en-US" dirty="0">
              <a:solidFill>
                <a:srgbClr val="FF0000"/>
              </a:solidFill>
            </a:endParaRPr>
          </a:p>
        </p:txBody>
      </p:sp>
      <p:sp>
        <p:nvSpPr>
          <p:cNvPr id="9" name="TextBox 8">
            <a:extLst>
              <a:ext uri="{FF2B5EF4-FFF2-40B4-BE49-F238E27FC236}">
                <a16:creationId xmlns:a16="http://schemas.microsoft.com/office/drawing/2014/main" id="{DA761C39-66D2-E99C-2704-22F7F5C13C81}"/>
              </a:ext>
            </a:extLst>
          </p:cNvPr>
          <p:cNvSpPr txBox="1"/>
          <p:nvPr/>
        </p:nvSpPr>
        <p:spPr>
          <a:xfrm>
            <a:off x="6646126" y="3690968"/>
            <a:ext cx="4449337" cy="1815882"/>
          </a:xfrm>
          <a:prstGeom prst="rect">
            <a:avLst/>
          </a:prstGeom>
          <a:noFill/>
        </p:spPr>
        <p:txBody>
          <a:bodyPr wrap="square" rtlCol="0">
            <a:spAutoFit/>
          </a:bodyPr>
          <a:lstStyle/>
          <a:p>
            <a:r>
              <a:rPr lang="en-US" sz="4000" dirty="0"/>
              <a:t>What if…</a:t>
            </a:r>
          </a:p>
          <a:p>
            <a:r>
              <a:rPr lang="en-US" sz="3600" dirty="0"/>
              <a:t>No Intune Admin Center access?</a:t>
            </a:r>
          </a:p>
        </p:txBody>
      </p:sp>
      <p:pic>
        <p:nvPicPr>
          <p:cNvPr id="11" name="Picture 10">
            <a:extLst>
              <a:ext uri="{FF2B5EF4-FFF2-40B4-BE49-F238E27FC236}">
                <a16:creationId xmlns:a16="http://schemas.microsoft.com/office/drawing/2014/main" id="{8E23C899-4186-4CB3-F707-D3E86F31BBB2}"/>
              </a:ext>
            </a:extLst>
          </p:cNvPr>
          <p:cNvPicPr>
            <a:picLocks noChangeAspect="1"/>
          </p:cNvPicPr>
          <p:nvPr/>
        </p:nvPicPr>
        <p:blipFill>
          <a:blip r:embed="rId2"/>
          <a:stretch>
            <a:fillRect/>
          </a:stretch>
        </p:blipFill>
        <p:spPr>
          <a:xfrm>
            <a:off x="809423" y="3062788"/>
            <a:ext cx="5491015" cy="3163815"/>
          </a:xfrm>
          <a:prstGeom prst="rect">
            <a:avLst/>
          </a:prstGeom>
        </p:spPr>
      </p:pic>
      <p:pic>
        <p:nvPicPr>
          <p:cNvPr id="4" name="Picture 3" descr="A person with glasses peeking over a white surface&#10;&#10;AI-generated content may be incorrect.">
            <a:extLst>
              <a:ext uri="{FF2B5EF4-FFF2-40B4-BE49-F238E27FC236}">
                <a16:creationId xmlns:a16="http://schemas.microsoft.com/office/drawing/2014/main" id="{35051F5F-A475-FC8B-4076-223246AE84EC}"/>
              </a:ext>
            </a:extLst>
          </p:cNvPr>
          <p:cNvPicPr>
            <a:picLocks noChangeAspect="1"/>
          </p:cNvPicPr>
          <p:nvPr/>
        </p:nvPicPr>
        <p:blipFill>
          <a:blip r:embed="rId3"/>
          <a:stretch>
            <a:fillRect/>
          </a:stretch>
        </p:blipFill>
        <p:spPr>
          <a:xfrm>
            <a:off x="8600838" y="5381773"/>
            <a:ext cx="3084655" cy="2070522"/>
          </a:xfrm>
          <a:prstGeom prst="rect">
            <a:avLst/>
          </a:prstGeom>
        </p:spPr>
      </p:pic>
    </p:spTree>
    <p:extLst>
      <p:ext uri="{BB962C8B-B14F-4D97-AF65-F5344CB8AC3E}">
        <p14:creationId xmlns:p14="http://schemas.microsoft.com/office/powerpoint/2010/main" val="189355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checkerboard(across)">
                                      <p:cBhvr>
                                        <p:cTn id="7" dur="75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randombar(horizontal)">
                                      <p:cBhvr>
                                        <p:cTn id="19" dur="750"/>
                                        <p:tgtEl>
                                          <p:spTgt spid="9"/>
                                        </p:tgtEl>
                                      </p:cBhvr>
                                    </p:animEffect>
                                  </p:childTnLst>
                                </p:cTn>
                              </p:par>
                            </p:childTnLst>
                          </p:cTn>
                        </p:par>
                        <p:par>
                          <p:cTn id="20" fill="hold">
                            <p:stCondLst>
                              <p:cond delay="75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93C0B4-79A7-AB51-F56C-9B2C5AF710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752EE-7D15-2959-56D8-767BD0FD0741}"/>
              </a:ext>
            </a:extLst>
          </p:cNvPr>
          <p:cNvSpPr>
            <a:spLocks noGrp="1"/>
          </p:cNvSpPr>
          <p:nvPr>
            <p:ph type="title"/>
          </p:nvPr>
        </p:nvSpPr>
        <p:spPr>
          <a:xfrm>
            <a:off x="895826" y="373150"/>
            <a:ext cx="10400347" cy="1011073"/>
          </a:xfrm>
        </p:spPr>
        <p:txBody>
          <a:bodyPr anchor="t">
            <a:normAutofit/>
          </a:bodyPr>
          <a:lstStyle/>
          <a:p>
            <a:pPr algn="ctr"/>
            <a:r>
              <a:rPr lang="en-US" sz="3600" dirty="0"/>
              <a:t>CODE EXECUTION via INTUNE LOB APPs </a:t>
            </a:r>
          </a:p>
        </p:txBody>
      </p:sp>
      <p:sp>
        <p:nvSpPr>
          <p:cNvPr id="5" name="TextBox 4">
            <a:extLst>
              <a:ext uri="{FF2B5EF4-FFF2-40B4-BE49-F238E27FC236}">
                <a16:creationId xmlns:a16="http://schemas.microsoft.com/office/drawing/2014/main" id="{7FB3F536-0985-803D-3CB9-8DCF53ED6828}"/>
              </a:ext>
            </a:extLst>
          </p:cNvPr>
          <p:cNvSpPr txBox="1"/>
          <p:nvPr/>
        </p:nvSpPr>
        <p:spPr>
          <a:xfrm>
            <a:off x="228600" y="1902780"/>
            <a:ext cx="4396107" cy="1877437"/>
          </a:xfrm>
          <a:prstGeom prst="rect">
            <a:avLst/>
          </a:prstGeom>
          <a:noFill/>
        </p:spPr>
        <p:txBody>
          <a:bodyPr wrap="square" rtlCol="0">
            <a:spAutoFit/>
          </a:bodyPr>
          <a:lstStyle/>
          <a:p>
            <a:r>
              <a:rPr lang="en-US" sz="4000" dirty="0"/>
              <a:t>GitHub to the rescue:</a:t>
            </a:r>
          </a:p>
          <a:p>
            <a:pPr marL="285750" indent="-285750">
              <a:buFont typeface="Arial" panose="020B0604020202020204" pitchFamily="34" charset="0"/>
              <a:buChar char="•"/>
            </a:pPr>
            <a:r>
              <a:rPr lang="en-US" dirty="0"/>
              <a:t>https://github.com/MSEndpointMgr/IntuneWin32App</a:t>
            </a:r>
          </a:p>
        </p:txBody>
      </p:sp>
      <p:pic>
        <p:nvPicPr>
          <p:cNvPr id="4" name="Picture 3">
            <a:extLst>
              <a:ext uri="{FF2B5EF4-FFF2-40B4-BE49-F238E27FC236}">
                <a16:creationId xmlns:a16="http://schemas.microsoft.com/office/drawing/2014/main" id="{78F580F5-CD94-651B-F411-23E580D1E0A4}"/>
              </a:ext>
            </a:extLst>
          </p:cNvPr>
          <p:cNvPicPr>
            <a:picLocks noChangeAspect="1"/>
          </p:cNvPicPr>
          <p:nvPr/>
        </p:nvPicPr>
        <p:blipFill>
          <a:blip r:embed="rId2"/>
          <a:stretch>
            <a:fillRect/>
          </a:stretch>
        </p:blipFill>
        <p:spPr>
          <a:xfrm>
            <a:off x="5044966" y="1902780"/>
            <a:ext cx="6482032" cy="4076533"/>
          </a:xfrm>
          <a:prstGeom prst="rect">
            <a:avLst/>
          </a:prstGeom>
        </p:spPr>
      </p:pic>
    </p:spTree>
    <p:extLst>
      <p:ext uri="{BB962C8B-B14F-4D97-AF65-F5344CB8AC3E}">
        <p14:creationId xmlns:p14="http://schemas.microsoft.com/office/powerpoint/2010/main" val="362258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0F00EB-5097-860A-B8B4-D133307F5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AEB90-DD97-1328-3390-99C20F51AEBC}"/>
              </a:ext>
            </a:extLst>
          </p:cNvPr>
          <p:cNvSpPr>
            <a:spLocks noGrp="1"/>
          </p:cNvSpPr>
          <p:nvPr>
            <p:ph type="title"/>
          </p:nvPr>
        </p:nvSpPr>
        <p:spPr>
          <a:xfrm>
            <a:off x="895826" y="373150"/>
            <a:ext cx="10400347" cy="1011073"/>
          </a:xfrm>
        </p:spPr>
        <p:txBody>
          <a:bodyPr anchor="t">
            <a:normAutofit/>
          </a:bodyPr>
          <a:lstStyle/>
          <a:p>
            <a:pPr algn="ctr"/>
            <a:r>
              <a:rPr lang="en-US" sz="3600" dirty="0"/>
              <a:t>CODE EXECUTION via INTUNE LOB APPs </a:t>
            </a:r>
          </a:p>
        </p:txBody>
      </p:sp>
      <p:sp>
        <p:nvSpPr>
          <p:cNvPr id="5" name="TextBox 4">
            <a:extLst>
              <a:ext uri="{FF2B5EF4-FFF2-40B4-BE49-F238E27FC236}">
                <a16:creationId xmlns:a16="http://schemas.microsoft.com/office/drawing/2014/main" id="{30B1AEA2-2E68-FAFF-6B8A-875BB13AC9B3}"/>
              </a:ext>
            </a:extLst>
          </p:cNvPr>
          <p:cNvSpPr txBox="1"/>
          <p:nvPr/>
        </p:nvSpPr>
        <p:spPr>
          <a:xfrm>
            <a:off x="228600" y="1902780"/>
            <a:ext cx="4396107" cy="1877437"/>
          </a:xfrm>
          <a:prstGeom prst="rect">
            <a:avLst/>
          </a:prstGeom>
          <a:noFill/>
        </p:spPr>
        <p:txBody>
          <a:bodyPr wrap="square" rtlCol="0">
            <a:spAutoFit/>
          </a:bodyPr>
          <a:lstStyle/>
          <a:p>
            <a:r>
              <a:rPr lang="en-US" sz="4000" dirty="0"/>
              <a:t>GitHub to the rescue:</a:t>
            </a:r>
          </a:p>
          <a:p>
            <a:pPr marL="285750" indent="-285750">
              <a:buFont typeface="Arial" panose="020B0604020202020204" pitchFamily="34" charset="0"/>
              <a:buChar char="•"/>
            </a:pPr>
            <a:r>
              <a:rPr lang="en-US" dirty="0"/>
              <a:t>https://github.com/MSEndpointMgr/IntuneWin32App</a:t>
            </a:r>
          </a:p>
        </p:txBody>
      </p:sp>
      <p:pic>
        <p:nvPicPr>
          <p:cNvPr id="4" name="Picture 3">
            <a:extLst>
              <a:ext uri="{FF2B5EF4-FFF2-40B4-BE49-F238E27FC236}">
                <a16:creationId xmlns:a16="http://schemas.microsoft.com/office/drawing/2014/main" id="{9C71DD5A-AB12-BDAC-BE6F-B9DC5FB39CFA}"/>
              </a:ext>
            </a:extLst>
          </p:cNvPr>
          <p:cNvPicPr>
            <a:picLocks noChangeAspect="1"/>
          </p:cNvPicPr>
          <p:nvPr/>
        </p:nvPicPr>
        <p:blipFill>
          <a:blip r:embed="rId2"/>
          <a:stretch>
            <a:fillRect/>
          </a:stretch>
        </p:blipFill>
        <p:spPr>
          <a:xfrm>
            <a:off x="5044966" y="1902780"/>
            <a:ext cx="6482032" cy="4076533"/>
          </a:xfrm>
          <a:prstGeom prst="rect">
            <a:avLst/>
          </a:prstGeom>
        </p:spPr>
      </p:pic>
      <p:pic>
        <p:nvPicPr>
          <p:cNvPr id="3" name="Picture 2">
            <a:extLst>
              <a:ext uri="{FF2B5EF4-FFF2-40B4-BE49-F238E27FC236}">
                <a16:creationId xmlns:a16="http://schemas.microsoft.com/office/drawing/2014/main" id="{22840073-4158-00A9-2CBC-14A7A8E2206C}"/>
              </a:ext>
            </a:extLst>
          </p:cNvPr>
          <p:cNvPicPr>
            <a:picLocks noChangeAspect="1"/>
          </p:cNvPicPr>
          <p:nvPr/>
        </p:nvPicPr>
        <p:blipFill>
          <a:blip r:embed="rId3"/>
          <a:stretch>
            <a:fillRect/>
          </a:stretch>
        </p:blipFill>
        <p:spPr>
          <a:xfrm>
            <a:off x="1185948" y="4191198"/>
            <a:ext cx="8329382" cy="807790"/>
          </a:xfrm>
          <a:prstGeom prst="rect">
            <a:avLst/>
          </a:prstGeom>
        </p:spPr>
      </p:pic>
    </p:spTree>
    <p:extLst>
      <p:ext uri="{BB962C8B-B14F-4D97-AF65-F5344CB8AC3E}">
        <p14:creationId xmlns:p14="http://schemas.microsoft.com/office/powerpoint/2010/main" val="3105541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C75DD6-599F-483E-3A46-5631F3479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7743F-6777-9283-4099-7CE28395E6FB}"/>
              </a:ext>
            </a:extLst>
          </p:cNvPr>
          <p:cNvSpPr>
            <a:spLocks noGrp="1"/>
          </p:cNvSpPr>
          <p:nvPr>
            <p:ph type="title"/>
          </p:nvPr>
        </p:nvSpPr>
        <p:spPr>
          <a:xfrm>
            <a:off x="895826" y="341587"/>
            <a:ext cx="10400347" cy="1011073"/>
          </a:xfrm>
        </p:spPr>
        <p:txBody>
          <a:bodyPr anchor="t">
            <a:normAutofit/>
          </a:bodyPr>
          <a:lstStyle/>
          <a:p>
            <a:pPr algn="ctr"/>
            <a:r>
              <a:rPr lang="en-US" sz="3600" dirty="0"/>
              <a:t>CODE EXECUTION via INTUNE LOB APPs </a:t>
            </a:r>
          </a:p>
        </p:txBody>
      </p:sp>
      <p:pic>
        <p:nvPicPr>
          <p:cNvPr id="11" name="Picture 10" descr="A computer screen shot of a computer code&#10;&#10;AI-generated content may be incorrect.">
            <a:extLst>
              <a:ext uri="{FF2B5EF4-FFF2-40B4-BE49-F238E27FC236}">
                <a16:creationId xmlns:a16="http://schemas.microsoft.com/office/drawing/2014/main" id="{BB77C2D1-5785-CF12-CBBA-AE4732457750}"/>
              </a:ext>
            </a:extLst>
          </p:cNvPr>
          <p:cNvPicPr>
            <a:picLocks noChangeAspect="1"/>
          </p:cNvPicPr>
          <p:nvPr/>
        </p:nvPicPr>
        <p:blipFill>
          <a:blip r:embed="rId2"/>
          <a:stretch>
            <a:fillRect/>
          </a:stretch>
        </p:blipFill>
        <p:spPr>
          <a:xfrm>
            <a:off x="863236" y="982980"/>
            <a:ext cx="10620551" cy="5615399"/>
          </a:xfrm>
          <a:prstGeom prst="rect">
            <a:avLst/>
          </a:prstGeom>
        </p:spPr>
      </p:pic>
    </p:spTree>
    <p:extLst>
      <p:ext uri="{BB962C8B-B14F-4D97-AF65-F5344CB8AC3E}">
        <p14:creationId xmlns:p14="http://schemas.microsoft.com/office/powerpoint/2010/main" val="1814239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FFBAE9-226F-EE0A-9F51-0C1C1364F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8CF949-D75E-BBB3-BEAC-F5E1573C6A3C}"/>
              </a:ext>
            </a:extLst>
          </p:cNvPr>
          <p:cNvSpPr>
            <a:spLocks noGrp="1"/>
          </p:cNvSpPr>
          <p:nvPr>
            <p:ph type="title"/>
          </p:nvPr>
        </p:nvSpPr>
        <p:spPr>
          <a:xfrm>
            <a:off x="895826" y="694051"/>
            <a:ext cx="10400347" cy="1011073"/>
          </a:xfrm>
        </p:spPr>
        <p:txBody>
          <a:bodyPr anchor="t">
            <a:normAutofit/>
          </a:bodyPr>
          <a:lstStyle/>
          <a:p>
            <a:pPr algn="ctr"/>
            <a:r>
              <a:rPr lang="en-US" sz="3600" dirty="0"/>
              <a:t>CODE EXECUTION via INTUNE LOB APPs </a:t>
            </a:r>
          </a:p>
        </p:txBody>
      </p:sp>
      <p:pic>
        <p:nvPicPr>
          <p:cNvPr id="4" name="Picture 3" descr="A screenshot of a computer&#10;&#10;AI-generated content may be incorrect.">
            <a:extLst>
              <a:ext uri="{FF2B5EF4-FFF2-40B4-BE49-F238E27FC236}">
                <a16:creationId xmlns:a16="http://schemas.microsoft.com/office/drawing/2014/main" id="{348CB109-0338-D7C2-E239-03CE63206AE6}"/>
              </a:ext>
            </a:extLst>
          </p:cNvPr>
          <p:cNvPicPr>
            <a:picLocks noChangeAspect="1"/>
          </p:cNvPicPr>
          <p:nvPr/>
        </p:nvPicPr>
        <p:blipFill>
          <a:blip r:embed="rId2"/>
          <a:srcRect r="29091" b="12413"/>
          <a:stretch>
            <a:fillRect/>
          </a:stretch>
        </p:blipFill>
        <p:spPr>
          <a:xfrm>
            <a:off x="773634" y="1705124"/>
            <a:ext cx="4859911" cy="3447751"/>
          </a:xfrm>
          <a:prstGeom prst="rect">
            <a:avLst/>
          </a:prstGeom>
        </p:spPr>
      </p:pic>
    </p:spTree>
    <p:extLst>
      <p:ext uri="{BB962C8B-B14F-4D97-AF65-F5344CB8AC3E}">
        <p14:creationId xmlns:p14="http://schemas.microsoft.com/office/powerpoint/2010/main" val="95306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844592-1B56-5EE7-DD89-65A154D97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7E22D8-4EE5-9F0A-03AA-2FB3569E968C}"/>
              </a:ext>
            </a:extLst>
          </p:cNvPr>
          <p:cNvSpPr>
            <a:spLocks noGrp="1"/>
          </p:cNvSpPr>
          <p:nvPr>
            <p:ph type="title"/>
          </p:nvPr>
        </p:nvSpPr>
        <p:spPr>
          <a:xfrm>
            <a:off x="895826" y="694051"/>
            <a:ext cx="10400347" cy="1011073"/>
          </a:xfrm>
        </p:spPr>
        <p:txBody>
          <a:bodyPr anchor="t">
            <a:normAutofit/>
          </a:bodyPr>
          <a:lstStyle/>
          <a:p>
            <a:pPr algn="ctr"/>
            <a:r>
              <a:rPr lang="en-US" sz="3600" dirty="0"/>
              <a:t>CODE EXECUTION via INTUNE LOB APPs </a:t>
            </a:r>
          </a:p>
        </p:txBody>
      </p:sp>
      <p:pic>
        <p:nvPicPr>
          <p:cNvPr id="4" name="Picture 3" descr="A screenshot of a computer&#10;&#10;AI-generated content may be incorrect.">
            <a:extLst>
              <a:ext uri="{FF2B5EF4-FFF2-40B4-BE49-F238E27FC236}">
                <a16:creationId xmlns:a16="http://schemas.microsoft.com/office/drawing/2014/main" id="{97C41A96-CFFD-24D0-B6DC-8D91A1603267}"/>
              </a:ext>
            </a:extLst>
          </p:cNvPr>
          <p:cNvPicPr>
            <a:picLocks noChangeAspect="1"/>
          </p:cNvPicPr>
          <p:nvPr/>
        </p:nvPicPr>
        <p:blipFill>
          <a:blip r:embed="rId2"/>
          <a:srcRect r="29091" b="12413"/>
          <a:stretch>
            <a:fillRect/>
          </a:stretch>
        </p:blipFill>
        <p:spPr>
          <a:xfrm>
            <a:off x="773634" y="1705124"/>
            <a:ext cx="4859911" cy="3447751"/>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E5585DCF-7A15-9AA2-0B14-CBF6D2FB7EB9}"/>
              </a:ext>
            </a:extLst>
          </p:cNvPr>
          <p:cNvPicPr>
            <a:picLocks noChangeAspect="1"/>
          </p:cNvPicPr>
          <p:nvPr/>
        </p:nvPicPr>
        <p:blipFill>
          <a:blip r:embed="rId3"/>
          <a:srcRect r="32241" b="44103"/>
          <a:stretch>
            <a:fillRect/>
          </a:stretch>
        </p:blipFill>
        <p:spPr>
          <a:xfrm>
            <a:off x="3505689" y="5287346"/>
            <a:ext cx="8261131" cy="1469599"/>
          </a:xfrm>
          <a:prstGeom prst="rect">
            <a:avLst/>
          </a:prstGeom>
        </p:spPr>
      </p:pic>
    </p:spTree>
    <p:extLst>
      <p:ext uri="{BB962C8B-B14F-4D97-AF65-F5344CB8AC3E}">
        <p14:creationId xmlns:p14="http://schemas.microsoft.com/office/powerpoint/2010/main" val="14597870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8154D1-B157-4B88-9F70-6068E9DCC7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C2C5F-175C-86AD-80A5-2C1BCE3AFA36}"/>
              </a:ext>
            </a:extLst>
          </p:cNvPr>
          <p:cNvSpPr>
            <a:spLocks noGrp="1"/>
          </p:cNvSpPr>
          <p:nvPr>
            <p:ph type="title"/>
          </p:nvPr>
        </p:nvSpPr>
        <p:spPr>
          <a:xfrm>
            <a:off x="895826" y="461292"/>
            <a:ext cx="10400347" cy="1011073"/>
          </a:xfrm>
        </p:spPr>
        <p:txBody>
          <a:bodyPr anchor="t">
            <a:normAutofit/>
          </a:bodyPr>
          <a:lstStyle/>
          <a:p>
            <a:pPr algn="ctr"/>
            <a:r>
              <a:rPr lang="en-US" sz="3600" dirty="0"/>
              <a:t>CODE EXECUTION via INTUNE LOB APPs </a:t>
            </a:r>
          </a:p>
        </p:txBody>
      </p:sp>
      <p:pic>
        <p:nvPicPr>
          <p:cNvPr id="6" name="Picture 5" descr="A screenshot of a computer&#10;&#10;AI-generated content may be incorrect.">
            <a:extLst>
              <a:ext uri="{FF2B5EF4-FFF2-40B4-BE49-F238E27FC236}">
                <a16:creationId xmlns:a16="http://schemas.microsoft.com/office/drawing/2014/main" id="{D41F02AF-A445-DB4A-0B7D-B262602A3441}"/>
              </a:ext>
            </a:extLst>
          </p:cNvPr>
          <p:cNvPicPr>
            <a:picLocks noChangeAspect="1"/>
          </p:cNvPicPr>
          <p:nvPr/>
        </p:nvPicPr>
        <p:blipFill>
          <a:blip r:embed="rId2"/>
          <a:stretch>
            <a:fillRect/>
          </a:stretch>
        </p:blipFill>
        <p:spPr>
          <a:xfrm>
            <a:off x="5325035" y="1759289"/>
            <a:ext cx="6499101" cy="1671430"/>
          </a:xfrm>
          <a:prstGeom prst="rect">
            <a:avLst/>
          </a:prstGeom>
        </p:spPr>
      </p:pic>
      <p:sp>
        <p:nvSpPr>
          <p:cNvPr id="3" name="Rectangle 2">
            <a:extLst>
              <a:ext uri="{FF2B5EF4-FFF2-40B4-BE49-F238E27FC236}">
                <a16:creationId xmlns:a16="http://schemas.microsoft.com/office/drawing/2014/main" id="{9BA2460E-13B4-4CFF-3FD0-A70A6959B6B8}"/>
              </a:ext>
            </a:extLst>
          </p:cNvPr>
          <p:cNvSpPr/>
          <p:nvPr/>
        </p:nvSpPr>
        <p:spPr>
          <a:xfrm>
            <a:off x="6651523" y="2816942"/>
            <a:ext cx="4940710" cy="4129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a:extLst>
              <a:ext uri="{FF2B5EF4-FFF2-40B4-BE49-F238E27FC236}">
                <a16:creationId xmlns:a16="http://schemas.microsoft.com/office/drawing/2014/main" id="{449CDBEC-A248-90A7-4C04-9F981CF5971F}"/>
              </a:ext>
            </a:extLst>
          </p:cNvPr>
          <p:cNvSpPr/>
          <p:nvPr/>
        </p:nvSpPr>
        <p:spPr>
          <a:xfrm>
            <a:off x="10692581" y="859637"/>
            <a:ext cx="603592" cy="188779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485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edge">
                                      <p:cBhvr>
                                        <p:cTn id="10" dur="3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0711F25A-3E39-DE01-A1DF-4BF4A88FF45D}"/>
            </a:ext>
          </a:extLst>
        </p:cNvPr>
        <p:cNvGrpSpPr/>
        <p:nvPr/>
      </p:nvGrpSpPr>
      <p:grpSpPr>
        <a:xfrm>
          <a:off x="0" y="0"/>
          <a:ext cx="0" cy="0"/>
          <a:chOff x="0" y="0"/>
          <a:chExt cx="0" cy="0"/>
        </a:xfrm>
      </p:grpSpPr>
      <p:pic>
        <p:nvPicPr>
          <p:cNvPr id="5" name="Picture 4" descr="Colorful grass on hills">
            <a:extLst>
              <a:ext uri="{FF2B5EF4-FFF2-40B4-BE49-F238E27FC236}">
                <a16:creationId xmlns:a16="http://schemas.microsoft.com/office/drawing/2014/main" id="{469D395A-C62E-4C34-9DDC-57CF2FFF2D12}"/>
              </a:ext>
            </a:extLst>
          </p:cNvPr>
          <p:cNvPicPr>
            <a:picLocks noChangeAspect="1"/>
          </p:cNvPicPr>
          <p:nvPr/>
        </p:nvPicPr>
        <p:blipFill>
          <a:blip r:embed="rId3">
            <a:duotone>
              <a:prstClr val="black"/>
              <a:schemeClr val="bg1">
                <a:tint val="45000"/>
                <a:satMod val="400000"/>
              </a:schemeClr>
            </a:duotone>
            <a:alphaModFix amt="25000"/>
          </a:blip>
          <a:srcRect/>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2594E9A4-0230-772D-E2B7-E606953B31D7}"/>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Existing Landscape</a:t>
            </a:r>
          </a:p>
        </p:txBody>
      </p:sp>
      <p:sp>
        <p:nvSpPr>
          <p:cNvPr id="3" name="TextBox 2">
            <a:extLst>
              <a:ext uri="{FF2B5EF4-FFF2-40B4-BE49-F238E27FC236}">
                <a16:creationId xmlns:a16="http://schemas.microsoft.com/office/drawing/2014/main" id="{20E5EA59-5624-D328-2C97-2462C900BACB}"/>
              </a:ext>
            </a:extLst>
          </p:cNvPr>
          <p:cNvSpPr txBox="1"/>
          <p:nvPr/>
        </p:nvSpPr>
        <p:spPr>
          <a:xfrm>
            <a:off x="2073386" y="2302424"/>
            <a:ext cx="3495827" cy="19648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157386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C718C5-EDAE-86F0-AF13-A49BEE5B1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C5CE13-2F0C-A9CD-8995-92AEC341844E}"/>
              </a:ext>
            </a:extLst>
          </p:cNvPr>
          <p:cNvSpPr>
            <a:spLocks noGrp="1"/>
          </p:cNvSpPr>
          <p:nvPr>
            <p:ph type="title"/>
          </p:nvPr>
        </p:nvSpPr>
        <p:spPr>
          <a:xfrm>
            <a:off x="895826" y="461292"/>
            <a:ext cx="10400347" cy="1011073"/>
          </a:xfrm>
        </p:spPr>
        <p:txBody>
          <a:bodyPr anchor="t">
            <a:normAutofit/>
          </a:bodyPr>
          <a:lstStyle/>
          <a:p>
            <a:pPr algn="ctr"/>
            <a:r>
              <a:rPr lang="en-US" sz="3600" dirty="0"/>
              <a:t>CODE EXECUTION via INTUNE LOB APPs </a:t>
            </a:r>
          </a:p>
        </p:txBody>
      </p:sp>
      <p:pic>
        <p:nvPicPr>
          <p:cNvPr id="6" name="Picture 5" descr="A screenshot of a computer&#10;&#10;AI-generated content may be incorrect.">
            <a:extLst>
              <a:ext uri="{FF2B5EF4-FFF2-40B4-BE49-F238E27FC236}">
                <a16:creationId xmlns:a16="http://schemas.microsoft.com/office/drawing/2014/main" id="{FA053415-21D2-07BE-A635-F52B3CD4B1B1}"/>
              </a:ext>
            </a:extLst>
          </p:cNvPr>
          <p:cNvPicPr>
            <a:picLocks noChangeAspect="1"/>
          </p:cNvPicPr>
          <p:nvPr/>
        </p:nvPicPr>
        <p:blipFill>
          <a:blip r:embed="rId2"/>
          <a:stretch>
            <a:fillRect/>
          </a:stretch>
        </p:blipFill>
        <p:spPr>
          <a:xfrm>
            <a:off x="5325035" y="1759289"/>
            <a:ext cx="6499101" cy="1671430"/>
          </a:xfrm>
          <a:prstGeom prst="rect">
            <a:avLst/>
          </a:prstGeom>
        </p:spPr>
      </p:pic>
      <p:pic>
        <p:nvPicPr>
          <p:cNvPr id="8" name="Picture 7" descr="A screenshot of a computer error&#10;&#10;AI-generated content may be incorrect.">
            <a:extLst>
              <a:ext uri="{FF2B5EF4-FFF2-40B4-BE49-F238E27FC236}">
                <a16:creationId xmlns:a16="http://schemas.microsoft.com/office/drawing/2014/main" id="{B07EECD1-9B1D-EDEB-CD66-3A30677AC074}"/>
              </a:ext>
            </a:extLst>
          </p:cNvPr>
          <p:cNvPicPr>
            <a:picLocks noChangeAspect="1"/>
          </p:cNvPicPr>
          <p:nvPr/>
        </p:nvPicPr>
        <p:blipFill>
          <a:blip r:embed="rId3"/>
          <a:stretch>
            <a:fillRect/>
          </a:stretch>
        </p:blipFill>
        <p:spPr>
          <a:xfrm>
            <a:off x="719826" y="2190435"/>
            <a:ext cx="3925746" cy="4452371"/>
          </a:xfrm>
          <a:prstGeom prst="rect">
            <a:avLst/>
          </a:prstGeom>
        </p:spPr>
      </p:pic>
      <p:sp>
        <p:nvSpPr>
          <p:cNvPr id="4" name="Rectangle 3">
            <a:extLst>
              <a:ext uri="{FF2B5EF4-FFF2-40B4-BE49-F238E27FC236}">
                <a16:creationId xmlns:a16="http://schemas.microsoft.com/office/drawing/2014/main" id="{842A3F4F-63D2-4181-15A8-50CC9FC0CD91}"/>
              </a:ext>
            </a:extLst>
          </p:cNvPr>
          <p:cNvSpPr/>
          <p:nvPr/>
        </p:nvSpPr>
        <p:spPr>
          <a:xfrm>
            <a:off x="6651523" y="2816942"/>
            <a:ext cx="4940710" cy="4129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054934D4-8D00-6662-029D-7489160ED650}"/>
              </a:ext>
            </a:extLst>
          </p:cNvPr>
          <p:cNvSpPr/>
          <p:nvPr/>
        </p:nvSpPr>
        <p:spPr>
          <a:xfrm>
            <a:off x="10692581" y="859637"/>
            <a:ext cx="603592" cy="1887794"/>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292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F7F3E5-8326-58E6-D934-E404E3AD1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085907-D1F3-E68E-81E2-00EB7E1A0EDF}"/>
              </a:ext>
            </a:extLst>
          </p:cNvPr>
          <p:cNvSpPr>
            <a:spLocks noGrp="1"/>
          </p:cNvSpPr>
          <p:nvPr>
            <p:ph type="title"/>
          </p:nvPr>
        </p:nvSpPr>
        <p:spPr>
          <a:xfrm>
            <a:off x="895826" y="461292"/>
            <a:ext cx="10400347" cy="1011073"/>
          </a:xfrm>
        </p:spPr>
        <p:txBody>
          <a:bodyPr anchor="t">
            <a:normAutofit/>
          </a:bodyPr>
          <a:lstStyle/>
          <a:p>
            <a:pPr algn="ctr"/>
            <a:r>
              <a:rPr lang="en-US" sz="3600" dirty="0"/>
              <a:t>CODE EXECUTION via INTUNE LOB APPs </a:t>
            </a:r>
          </a:p>
        </p:txBody>
      </p:sp>
      <p:pic>
        <p:nvPicPr>
          <p:cNvPr id="6" name="Picture 5" descr="A screenshot of a computer&#10;&#10;AI-generated content may be incorrect.">
            <a:extLst>
              <a:ext uri="{FF2B5EF4-FFF2-40B4-BE49-F238E27FC236}">
                <a16:creationId xmlns:a16="http://schemas.microsoft.com/office/drawing/2014/main" id="{215B3646-F6DB-8B40-F8D4-C56F12F62BDD}"/>
              </a:ext>
            </a:extLst>
          </p:cNvPr>
          <p:cNvPicPr>
            <a:picLocks noChangeAspect="1"/>
          </p:cNvPicPr>
          <p:nvPr/>
        </p:nvPicPr>
        <p:blipFill>
          <a:blip r:embed="rId2"/>
          <a:stretch>
            <a:fillRect/>
          </a:stretch>
        </p:blipFill>
        <p:spPr>
          <a:xfrm>
            <a:off x="5325035" y="1759289"/>
            <a:ext cx="6499101" cy="1671430"/>
          </a:xfrm>
          <a:prstGeom prst="rect">
            <a:avLst/>
          </a:prstGeom>
        </p:spPr>
      </p:pic>
      <p:pic>
        <p:nvPicPr>
          <p:cNvPr id="8" name="Picture 7" descr="A screenshot of a computer error&#10;&#10;AI-generated content may be incorrect.">
            <a:extLst>
              <a:ext uri="{FF2B5EF4-FFF2-40B4-BE49-F238E27FC236}">
                <a16:creationId xmlns:a16="http://schemas.microsoft.com/office/drawing/2014/main" id="{2A4E540D-70D4-7C4A-3E34-06F77449817E}"/>
              </a:ext>
            </a:extLst>
          </p:cNvPr>
          <p:cNvPicPr>
            <a:picLocks noChangeAspect="1"/>
          </p:cNvPicPr>
          <p:nvPr/>
        </p:nvPicPr>
        <p:blipFill>
          <a:blip r:embed="rId3"/>
          <a:stretch>
            <a:fillRect/>
          </a:stretch>
        </p:blipFill>
        <p:spPr>
          <a:xfrm>
            <a:off x="719826" y="2190435"/>
            <a:ext cx="3925746" cy="4452371"/>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C64D7BB2-535D-048F-8FDA-5D69EDB05EC5}"/>
              </a:ext>
            </a:extLst>
          </p:cNvPr>
          <p:cNvPicPr>
            <a:picLocks noChangeAspect="1"/>
          </p:cNvPicPr>
          <p:nvPr/>
        </p:nvPicPr>
        <p:blipFill>
          <a:blip r:embed="rId4"/>
          <a:stretch>
            <a:fillRect/>
          </a:stretch>
        </p:blipFill>
        <p:spPr>
          <a:xfrm>
            <a:off x="4960882" y="3949507"/>
            <a:ext cx="7115503" cy="2447201"/>
          </a:xfrm>
          <a:prstGeom prst="rect">
            <a:avLst/>
          </a:prstGeom>
        </p:spPr>
      </p:pic>
      <p:sp>
        <p:nvSpPr>
          <p:cNvPr id="3" name="Rectangle 2">
            <a:extLst>
              <a:ext uri="{FF2B5EF4-FFF2-40B4-BE49-F238E27FC236}">
                <a16:creationId xmlns:a16="http://schemas.microsoft.com/office/drawing/2014/main" id="{6F800AF9-B5C8-1EB7-D1B1-6DFD42B1F833}"/>
              </a:ext>
            </a:extLst>
          </p:cNvPr>
          <p:cNvSpPr/>
          <p:nvPr/>
        </p:nvSpPr>
        <p:spPr>
          <a:xfrm>
            <a:off x="6651523" y="2816942"/>
            <a:ext cx="4940710" cy="41295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FE60AAD-9625-D2CE-1239-3D069C784115}"/>
              </a:ext>
            </a:extLst>
          </p:cNvPr>
          <p:cNvSpPr/>
          <p:nvPr/>
        </p:nvSpPr>
        <p:spPr>
          <a:xfrm>
            <a:off x="6386051" y="5323580"/>
            <a:ext cx="5206181" cy="3834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C6778430-C7D1-A242-7057-09C2C073BEE9}"/>
              </a:ext>
            </a:extLst>
          </p:cNvPr>
          <p:cNvSpPr/>
          <p:nvPr/>
        </p:nvSpPr>
        <p:spPr>
          <a:xfrm rot="12693629">
            <a:off x="11170378" y="3635259"/>
            <a:ext cx="603592" cy="1706225"/>
          </a:xfrm>
          <a:prstGeom prst="up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descr="Devil face with solid fill with solid fill">
            <a:extLst>
              <a:ext uri="{FF2B5EF4-FFF2-40B4-BE49-F238E27FC236}">
                <a16:creationId xmlns:a16="http://schemas.microsoft.com/office/drawing/2014/main" id="{E28E4035-D1BA-6612-BC93-3D537F87052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121878" y="4258707"/>
            <a:ext cx="914400" cy="914400"/>
          </a:xfrm>
          <a:prstGeom prst="rect">
            <a:avLst/>
          </a:prstGeom>
        </p:spPr>
      </p:pic>
    </p:spTree>
    <p:extLst>
      <p:ext uri="{BB962C8B-B14F-4D97-AF65-F5344CB8AC3E}">
        <p14:creationId xmlns:p14="http://schemas.microsoft.com/office/powerpoint/2010/main" val="286273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edge">
                                      <p:cBhvr>
                                        <p:cTn id="10" dur="3500"/>
                                        <p:tgtEl>
                                          <p:spTgt spid="7"/>
                                        </p:tgtEl>
                                      </p:cBhvr>
                                    </p:animEffect>
                                  </p:childTnLst>
                                </p:cTn>
                              </p:par>
                              <p:par>
                                <p:cTn id="11" presetID="22" presetClass="entr" presetSubtype="4" fill="hold" nodeType="withEffect">
                                  <p:stCondLst>
                                    <p:cond delay="275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2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1F3AF21-41A1-7B97-D712-6C96BC9B17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AC767-2BD2-7F90-12E3-A8398A937B7C}"/>
              </a:ext>
            </a:extLst>
          </p:cNvPr>
          <p:cNvSpPr>
            <a:spLocks noGrp="1"/>
          </p:cNvSpPr>
          <p:nvPr>
            <p:ph type="title"/>
          </p:nvPr>
        </p:nvSpPr>
        <p:spPr>
          <a:xfrm>
            <a:off x="895826" y="461828"/>
            <a:ext cx="10400347" cy="1011073"/>
          </a:xfrm>
        </p:spPr>
        <p:txBody>
          <a:bodyPr anchor="t">
            <a:normAutofit/>
          </a:bodyPr>
          <a:lstStyle/>
          <a:p>
            <a:pPr algn="ctr"/>
            <a:r>
              <a:rPr lang="en-US" sz="3600" dirty="0"/>
              <a:t>CODE EXECUTION via INTUNE LOB APPs </a:t>
            </a:r>
          </a:p>
        </p:txBody>
      </p:sp>
      <p:pic>
        <p:nvPicPr>
          <p:cNvPr id="4" name="Picture 3" descr="A screenshot of a computer&#10;&#10;AI-generated content may be incorrect.">
            <a:extLst>
              <a:ext uri="{FF2B5EF4-FFF2-40B4-BE49-F238E27FC236}">
                <a16:creationId xmlns:a16="http://schemas.microsoft.com/office/drawing/2014/main" id="{E27609DD-6FF1-30CB-E03E-51B54CC3CD8F}"/>
              </a:ext>
            </a:extLst>
          </p:cNvPr>
          <p:cNvPicPr>
            <a:picLocks noChangeAspect="1"/>
          </p:cNvPicPr>
          <p:nvPr/>
        </p:nvPicPr>
        <p:blipFill>
          <a:blip r:embed="rId2"/>
          <a:stretch>
            <a:fillRect/>
          </a:stretch>
        </p:blipFill>
        <p:spPr>
          <a:xfrm>
            <a:off x="704737" y="1589174"/>
            <a:ext cx="6051217" cy="2673155"/>
          </a:xfrm>
          <a:prstGeom prst="rect">
            <a:avLst/>
          </a:prstGeom>
        </p:spPr>
      </p:pic>
      <p:sp>
        <p:nvSpPr>
          <p:cNvPr id="3" name="Rectangle 2">
            <a:extLst>
              <a:ext uri="{FF2B5EF4-FFF2-40B4-BE49-F238E27FC236}">
                <a16:creationId xmlns:a16="http://schemas.microsoft.com/office/drawing/2014/main" id="{FA433DB6-9DB8-7014-67FE-0C62B9B4EB3B}"/>
              </a:ext>
            </a:extLst>
          </p:cNvPr>
          <p:cNvSpPr/>
          <p:nvPr/>
        </p:nvSpPr>
        <p:spPr>
          <a:xfrm>
            <a:off x="704737" y="3598607"/>
            <a:ext cx="5710811" cy="36871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527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0E9439-B9AA-A5F7-FD10-20F8738B3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74C555-E92A-14EE-BB01-D9A4293868BD}"/>
              </a:ext>
            </a:extLst>
          </p:cNvPr>
          <p:cNvSpPr>
            <a:spLocks noGrp="1"/>
          </p:cNvSpPr>
          <p:nvPr>
            <p:ph type="title"/>
          </p:nvPr>
        </p:nvSpPr>
        <p:spPr>
          <a:xfrm>
            <a:off x="895826" y="461828"/>
            <a:ext cx="10400347" cy="1011073"/>
          </a:xfrm>
        </p:spPr>
        <p:txBody>
          <a:bodyPr anchor="t">
            <a:normAutofit/>
          </a:bodyPr>
          <a:lstStyle/>
          <a:p>
            <a:pPr algn="ctr"/>
            <a:r>
              <a:rPr lang="en-US" sz="3600" dirty="0"/>
              <a:t>CODE EXECUTION via INTUNE LOB APPs </a:t>
            </a:r>
          </a:p>
        </p:txBody>
      </p:sp>
      <p:pic>
        <p:nvPicPr>
          <p:cNvPr id="4" name="Picture 3" descr="A screenshot of a computer&#10;&#10;AI-generated content may be incorrect.">
            <a:extLst>
              <a:ext uri="{FF2B5EF4-FFF2-40B4-BE49-F238E27FC236}">
                <a16:creationId xmlns:a16="http://schemas.microsoft.com/office/drawing/2014/main" id="{11B122B4-1728-D149-A52C-BFADACA918DE}"/>
              </a:ext>
            </a:extLst>
          </p:cNvPr>
          <p:cNvPicPr>
            <a:picLocks noChangeAspect="1"/>
          </p:cNvPicPr>
          <p:nvPr/>
        </p:nvPicPr>
        <p:blipFill>
          <a:blip r:embed="rId2"/>
          <a:stretch>
            <a:fillRect/>
          </a:stretch>
        </p:blipFill>
        <p:spPr>
          <a:xfrm>
            <a:off x="704737" y="1589174"/>
            <a:ext cx="6051217" cy="267315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5CCCA436-B2DF-D890-BC82-E66B89835C3C}"/>
              </a:ext>
            </a:extLst>
          </p:cNvPr>
          <p:cNvPicPr>
            <a:picLocks noChangeAspect="1"/>
          </p:cNvPicPr>
          <p:nvPr/>
        </p:nvPicPr>
        <p:blipFill>
          <a:blip r:embed="rId3"/>
          <a:stretch>
            <a:fillRect/>
          </a:stretch>
        </p:blipFill>
        <p:spPr>
          <a:xfrm>
            <a:off x="5567332" y="3954991"/>
            <a:ext cx="5919931" cy="2784049"/>
          </a:xfrm>
          <a:prstGeom prst="rect">
            <a:avLst/>
          </a:prstGeom>
        </p:spPr>
      </p:pic>
      <p:sp>
        <p:nvSpPr>
          <p:cNvPr id="3" name="Rectangle 2">
            <a:extLst>
              <a:ext uri="{FF2B5EF4-FFF2-40B4-BE49-F238E27FC236}">
                <a16:creationId xmlns:a16="http://schemas.microsoft.com/office/drawing/2014/main" id="{30DFCCE8-6ECC-6833-960C-4A335698B5A0}"/>
              </a:ext>
            </a:extLst>
          </p:cNvPr>
          <p:cNvSpPr/>
          <p:nvPr/>
        </p:nvSpPr>
        <p:spPr>
          <a:xfrm>
            <a:off x="5674659" y="5268827"/>
            <a:ext cx="2608730" cy="4461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D6203E1-C5CB-50A0-4E65-73E002DA4287}"/>
              </a:ext>
            </a:extLst>
          </p:cNvPr>
          <p:cNvSpPr txBox="1"/>
          <p:nvPr/>
        </p:nvSpPr>
        <p:spPr>
          <a:xfrm>
            <a:off x="7799295" y="5996188"/>
            <a:ext cx="3339376" cy="461665"/>
          </a:xfrm>
          <a:prstGeom prst="rect">
            <a:avLst/>
          </a:prstGeom>
          <a:noFill/>
        </p:spPr>
        <p:txBody>
          <a:bodyPr wrap="none" rtlCol="0">
            <a:spAutoFit/>
          </a:bodyPr>
          <a:lstStyle/>
          <a:p>
            <a:r>
              <a:rPr lang="en-US" sz="2400" b="1" dirty="0">
                <a:solidFill>
                  <a:schemeClr val="bg1"/>
                </a:solidFill>
                <a:latin typeface="Consolas" panose="020B0609020204030204" pitchFamily="49" charset="0"/>
                <a:cs typeface="Consolas" panose="020B0609020204030204" pitchFamily="49" charset="0"/>
              </a:rPr>
              <a:t>W00t! W00t! Baby!</a:t>
            </a:r>
            <a:r>
              <a:rPr lang="en-US" sz="2400" b="1" dirty="0">
                <a:solidFill>
                  <a:schemeClr val="bg1"/>
                </a:solidFill>
                <a:latin typeface="Consolas" panose="020B0609020204030204" pitchFamily="49" charset="0"/>
                <a:cs typeface="Consolas" panose="020B0609020204030204" pitchFamily="49" charset="0"/>
                <a:sym typeface="Wingdings" pitchFamily="2" charset="2"/>
              </a:rPr>
              <a:t></a:t>
            </a:r>
            <a:endParaRPr lang="en-US" sz="2400" b="1" dirty="0">
              <a:solidFill>
                <a:schemeClr val="bg1"/>
              </a:solidFill>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1ABC7F89-AD2F-AF38-506F-665988801A98}"/>
              </a:ext>
            </a:extLst>
          </p:cNvPr>
          <p:cNvSpPr/>
          <p:nvPr/>
        </p:nvSpPr>
        <p:spPr>
          <a:xfrm>
            <a:off x="704737" y="3598606"/>
            <a:ext cx="5710811" cy="3834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17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14" presetClass="entr" presetSubtype="10" fill="hold"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1" dur="225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CD933AE4-FB7B-B871-4F3E-C04AB2E89B32}"/>
            </a:ext>
          </a:extLst>
        </p:cNvPr>
        <p:cNvGrpSpPr/>
        <p:nvPr/>
      </p:nvGrpSpPr>
      <p:grpSpPr>
        <a:xfrm>
          <a:off x="0" y="0"/>
          <a:ext cx="0" cy="0"/>
          <a:chOff x="0" y="0"/>
          <a:chExt cx="0" cy="0"/>
        </a:xfrm>
      </p:grpSpPr>
      <p:pic>
        <p:nvPicPr>
          <p:cNvPr id="5" name="Picture 4" descr="Two vintage UFOs throwing beam of light">
            <a:extLst>
              <a:ext uri="{FF2B5EF4-FFF2-40B4-BE49-F238E27FC236}">
                <a16:creationId xmlns:a16="http://schemas.microsoft.com/office/drawing/2014/main" id="{FF872FD6-164F-DCE4-8B38-60679FF4E06A}"/>
              </a:ext>
            </a:extLst>
          </p:cNvPr>
          <p:cNvPicPr>
            <a:picLocks noChangeAspect="1"/>
          </p:cNvPicPr>
          <p:nvPr/>
        </p:nvPicPr>
        <p:blipFill>
          <a:blip r:embed="rId3">
            <a:duotone>
              <a:prstClr val="black"/>
              <a:schemeClr val="bg1">
                <a:tint val="45000"/>
                <a:satMod val="400000"/>
              </a:schemeClr>
            </a:duotone>
            <a:alphaModFix amt="25000"/>
          </a:blip>
          <a:srcRect b="2500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30A05269-03C6-E94E-86B4-FB86D3A340B9}"/>
              </a:ext>
            </a:extLst>
          </p:cNvPr>
          <p:cNvSpPr>
            <a:spLocks noGrp="1"/>
          </p:cNvSpPr>
          <p:nvPr>
            <p:ph type="title"/>
          </p:nvPr>
        </p:nvSpPr>
        <p:spPr>
          <a:xfrm>
            <a:off x="1757889" y="1689101"/>
            <a:ext cx="8676222" cy="3200400"/>
          </a:xfrm>
        </p:spPr>
        <p:txBody>
          <a:bodyPr vert="horz" lIns="91440" tIns="45720" rIns="91440" bIns="45720" rtlCol="0" anchor="b">
            <a:normAutofit fontScale="90000"/>
          </a:bodyPr>
          <a:lstStyle/>
          <a:p>
            <a:pPr algn="ctr"/>
            <a:r>
              <a:rPr lang="en-US" sz="4800" dirty="0">
                <a:solidFill>
                  <a:schemeClr val="tx1"/>
                </a:solidFill>
              </a:rPr>
              <a:t>Abusing Azure DevOps Admin to compromise Privileged Service Principal</a:t>
            </a:r>
            <a:br>
              <a:rPr lang="en-US" sz="4800" dirty="0">
                <a:solidFill>
                  <a:schemeClr val="tx1"/>
                </a:solidFill>
              </a:rPr>
            </a:b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  </a:t>
            </a:r>
          </a:p>
        </p:txBody>
      </p:sp>
    </p:spTree>
    <p:extLst>
      <p:ext uri="{BB962C8B-B14F-4D97-AF65-F5344CB8AC3E}">
        <p14:creationId xmlns:p14="http://schemas.microsoft.com/office/powerpoint/2010/main" val="175173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47F139-E997-F044-E0D9-8619F98C0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884F5D-F426-EB9C-BD95-85DBB5292B4C}"/>
              </a:ext>
            </a:extLst>
          </p:cNvPr>
          <p:cNvSpPr>
            <a:spLocks noGrp="1"/>
          </p:cNvSpPr>
          <p:nvPr>
            <p:ph type="title"/>
          </p:nvPr>
        </p:nvSpPr>
        <p:spPr>
          <a:xfrm>
            <a:off x="894238" y="80361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sp>
        <p:nvSpPr>
          <p:cNvPr id="3" name="Content Placeholder 2">
            <a:extLst>
              <a:ext uri="{FF2B5EF4-FFF2-40B4-BE49-F238E27FC236}">
                <a16:creationId xmlns:a16="http://schemas.microsoft.com/office/drawing/2014/main" id="{C032AABE-399C-F8AF-97BD-3813E5E058F9}"/>
              </a:ext>
            </a:extLst>
          </p:cNvPr>
          <p:cNvSpPr>
            <a:spLocks noGrp="1"/>
          </p:cNvSpPr>
          <p:nvPr>
            <p:ph idx="1"/>
          </p:nvPr>
        </p:nvSpPr>
        <p:spPr/>
        <p:txBody>
          <a:bodyPr/>
          <a:lstStyle/>
          <a:p>
            <a:r>
              <a:rPr lang="en-US" dirty="0"/>
              <a:t>Cloud Application Administrator is not </a:t>
            </a:r>
            <a:r>
              <a:rPr lang="en-US" dirty="0">
                <a:solidFill>
                  <a:srgbClr val="FF0000"/>
                </a:solidFill>
              </a:rPr>
              <a:t>ALWAYS </a:t>
            </a:r>
            <a:r>
              <a:rPr lang="en-US" dirty="0"/>
              <a:t>the Only Way</a:t>
            </a:r>
          </a:p>
          <a:p>
            <a:r>
              <a:rPr lang="en-US" dirty="0"/>
              <a:t>Owner is not </a:t>
            </a:r>
            <a:r>
              <a:rPr lang="en-US" dirty="0">
                <a:solidFill>
                  <a:srgbClr val="FF0000"/>
                </a:solidFill>
              </a:rPr>
              <a:t>ALWAYS </a:t>
            </a:r>
            <a:r>
              <a:rPr lang="en-US" dirty="0"/>
              <a:t>the Only Way</a:t>
            </a:r>
          </a:p>
          <a:p>
            <a:r>
              <a:rPr lang="en-US" dirty="0"/>
              <a:t>Each Organization is a </a:t>
            </a:r>
            <a:r>
              <a:rPr lang="en-US" dirty="0">
                <a:solidFill>
                  <a:srgbClr val="FF0000"/>
                </a:solidFill>
              </a:rPr>
              <a:t>UNIQUE</a:t>
            </a:r>
            <a:r>
              <a:rPr lang="en-US" dirty="0">
                <a:solidFill>
                  <a:schemeClr val="tx1"/>
                </a:solidFill>
              </a:rPr>
              <a:t> </a:t>
            </a:r>
            <a:r>
              <a:rPr lang="en-US" dirty="0"/>
              <a:t>Environment</a:t>
            </a:r>
          </a:p>
          <a:p>
            <a:r>
              <a:rPr lang="en-US" dirty="0">
                <a:solidFill>
                  <a:srgbClr val="FF0000"/>
                </a:solidFill>
              </a:rPr>
              <a:t>DevOps</a:t>
            </a:r>
            <a:r>
              <a:rPr lang="en-US" dirty="0">
                <a:solidFill>
                  <a:schemeClr val="tx1"/>
                </a:solidFill>
              </a:rPr>
              <a:t> </a:t>
            </a:r>
            <a:r>
              <a:rPr lang="en-US" dirty="0"/>
              <a:t>is Becoming a Part of a LOT Organizations</a:t>
            </a:r>
          </a:p>
          <a:p>
            <a:r>
              <a:rPr lang="en-US" dirty="0"/>
              <a:t>So, What can We Do with Azure DevOps?</a:t>
            </a:r>
          </a:p>
        </p:txBody>
      </p:sp>
      <p:sp>
        <p:nvSpPr>
          <p:cNvPr id="4" name="Content Placeholder 2">
            <a:extLst>
              <a:ext uri="{FF2B5EF4-FFF2-40B4-BE49-F238E27FC236}">
                <a16:creationId xmlns:a16="http://schemas.microsoft.com/office/drawing/2014/main" id="{A1642DEE-07F2-8461-184D-597646368669}"/>
              </a:ext>
            </a:extLst>
          </p:cNvPr>
          <p:cNvSpPr txBox="1">
            <a:spLocks/>
          </p:cNvSpPr>
          <p:nvPr/>
        </p:nvSpPr>
        <p:spPr>
          <a:xfrm>
            <a:off x="1030202" y="1973454"/>
            <a:ext cx="8533928" cy="85467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b="1" dirty="0">
                <a:solidFill>
                  <a:srgbClr val="FF0000"/>
                </a:solidFill>
              </a:rPr>
              <a:t>BUT</a:t>
            </a:r>
            <a:r>
              <a:rPr lang="en-US" b="1" dirty="0"/>
              <a:t> You need to be </a:t>
            </a:r>
            <a:r>
              <a:rPr lang="en-US" b="1" dirty="0">
                <a:solidFill>
                  <a:srgbClr val="FF0000"/>
                </a:solidFill>
              </a:rPr>
              <a:t>PRIVILEGED</a:t>
            </a:r>
            <a:r>
              <a:rPr lang="en-US" b="1" dirty="0"/>
              <a:t> to Compromise Service Principals</a:t>
            </a:r>
          </a:p>
        </p:txBody>
      </p:sp>
    </p:spTree>
    <p:extLst>
      <p:ext uri="{BB962C8B-B14F-4D97-AF65-F5344CB8AC3E}">
        <p14:creationId xmlns:p14="http://schemas.microsoft.com/office/powerpoint/2010/main" val="2249621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2D1A4C-5720-77E4-602D-3CD3500C0C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E34370-4E0D-09DB-CDE3-37298099BD47}"/>
              </a:ext>
            </a:extLst>
          </p:cNvPr>
          <p:cNvSpPr>
            <a:spLocks noGrp="1"/>
          </p:cNvSpPr>
          <p:nvPr>
            <p:ph type="title"/>
          </p:nvPr>
        </p:nvSpPr>
        <p:spPr>
          <a:xfrm>
            <a:off x="895826" y="84993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sp>
        <p:nvSpPr>
          <p:cNvPr id="3" name="Content Placeholder 2">
            <a:extLst>
              <a:ext uri="{FF2B5EF4-FFF2-40B4-BE49-F238E27FC236}">
                <a16:creationId xmlns:a16="http://schemas.microsoft.com/office/drawing/2014/main" id="{A5AECD45-C180-D242-9FEF-916729DC600B}"/>
              </a:ext>
            </a:extLst>
          </p:cNvPr>
          <p:cNvSpPr>
            <a:spLocks noGrp="1"/>
          </p:cNvSpPr>
          <p:nvPr>
            <p:ph idx="1"/>
          </p:nvPr>
        </p:nvSpPr>
        <p:spPr>
          <a:xfrm>
            <a:off x="1030202" y="1973454"/>
            <a:ext cx="7409463" cy="854677"/>
          </a:xfrm>
        </p:spPr>
        <p:txBody>
          <a:bodyPr/>
          <a:lstStyle/>
          <a:p>
            <a:r>
              <a:rPr lang="en-US" b="1" dirty="0"/>
              <a:t>Azure DevOps Administrator – NOT PRIVILEGES Or Is IT?!</a:t>
            </a:r>
          </a:p>
        </p:txBody>
      </p:sp>
      <p:pic>
        <p:nvPicPr>
          <p:cNvPr id="5" name="Picture 4" descr="A screenshot of a computer screen&#10;&#10;AI-generated content may be incorrect.">
            <a:extLst>
              <a:ext uri="{FF2B5EF4-FFF2-40B4-BE49-F238E27FC236}">
                <a16:creationId xmlns:a16="http://schemas.microsoft.com/office/drawing/2014/main" id="{669CAE75-C839-FE2E-B8D4-34E7BFEE6974}"/>
              </a:ext>
            </a:extLst>
          </p:cNvPr>
          <p:cNvPicPr>
            <a:picLocks noChangeAspect="1"/>
          </p:cNvPicPr>
          <p:nvPr/>
        </p:nvPicPr>
        <p:blipFill>
          <a:blip r:embed="rId2"/>
          <a:stretch>
            <a:fillRect/>
          </a:stretch>
        </p:blipFill>
        <p:spPr>
          <a:xfrm>
            <a:off x="1030202" y="2828131"/>
            <a:ext cx="6576630" cy="2911092"/>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C1061583-423B-4321-1C8C-F58309541516}"/>
              </a:ext>
            </a:extLst>
          </p:cNvPr>
          <p:cNvPicPr>
            <a:picLocks noChangeAspect="1"/>
          </p:cNvPicPr>
          <p:nvPr/>
        </p:nvPicPr>
        <p:blipFill>
          <a:blip r:embed="rId3"/>
          <a:srcRect r="2596" b="41036"/>
          <a:stretch>
            <a:fillRect/>
          </a:stretch>
        </p:blipFill>
        <p:spPr>
          <a:xfrm>
            <a:off x="5302610" y="4509073"/>
            <a:ext cx="6576630" cy="1644592"/>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EFC6ACC8-30C6-3B6E-F2BA-BF2C1F4B1995}"/>
              </a:ext>
            </a:extLst>
          </p:cNvPr>
          <p:cNvPicPr>
            <a:picLocks noChangeAspect="1"/>
          </p:cNvPicPr>
          <p:nvPr/>
        </p:nvPicPr>
        <p:blipFill>
          <a:blip r:embed="rId4"/>
          <a:stretch>
            <a:fillRect/>
          </a:stretch>
        </p:blipFill>
        <p:spPr>
          <a:xfrm>
            <a:off x="2785868" y="2603243"/>
            <a:ext cx="5653797" cy="4102010"/>
          </a:xfrm>
          <a:prstGeom prst="rect">
            <a:avLst/>
          </a:prstGeom>
        </p:spPr>
      </p:pic>
    </p:spTree>
    <p:extLst>
      <p:ext uri="{BB962C8B-B14F-4D97-AF65-F5344CB8AC3E}">
        <p14:creationId xmlns:p14="http://schemas.microsoft.com/office/powerpoint/2010/main" val="1040360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F661F0-FB3F-735C-F7F3-EAF748DF3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EDD5E-B0C4-2EF7-8158-018D75F25176}"/>
              </a:ext>
            </a:extLst>
          </p:cNvPr>
          <p:cNvSpPr>
            <a:spLocks noGrp="1"/>
          </p:cNvSpPr>
          <p:nvPr>
            <p:ph type="title"/>
          </p:nvPr>
        </p:nvSpPr>
        <p:spPr>
          <a:xfrm>
            <a:off x="895826" y="804279"/>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6" name="Content Placeholder 5" descr="A screenshot of a computer&#10;&#10;AI-generated content may be incorrect.">
            <a:extLst>
              <a:ext uri="{FF2B5EF4-FFF2-40B4-BE49-F238E27FC236}">
                <a16:creationId xmlns:a16="http://schemas.microsoft.com/office/drawing/2014/main" id="{D4EDD6A3-A06F-6DA4-03FC-D9F5B04653F5}"/>
              </a:ext>
            </a:extLst>
          </p:cNvPr>
          <p:cNvPicPr>
            <a:picLocks noGrp="1" noChangeAspect="1"/>
          </p:cNvPicPr>
          <p:nvPr>
            <p:ph idx="1"/>
          </p:nvPr>
        </p:nvPicPr>
        <p:blipFill>
          <a:blip r:embed="rId2"/>
          <a:srcRect r="38682"/>
          <a:stretch>
            <a:fillRect/>
          </a:stretch>
        </p:blipFill>
        <p:spPr>
          <a:xfrm>
            <a:off x="895826" y="2209800"/>
            <a:ext cx="4509170" cy="3338384"/>
          </a:xfrm>
        </p:spPr>
      </p:pic>
      <p:pic>
        <p:nvPicPr>
          <p:cNvPr id="10" name="Picture 9" descr="A screenshot of a computer&#10;&#10;AI-generated content may be incorrect.">
            <a:extLst>
              <a:ext uri="{FF2B5EF4-FFF2-40B4-BE49-F238E27FC236}">
                <a16:creationId xmlns:a16="http://schemas.microsoft.com/office/drawing/2014/main" id="{27C4259E-69CE-DFD7-5917-04A749936A00}"/>
              </a:ext>
            </a:extLst>
          </p:cNvPr>
          <p:cNvPicPr>
            <a:picLocks noChangeAspect="1"/>
          </p:cNvPicPr>
          <p:nvPr/>
        </p:nvPicPr>
        <p:blipFill>
          <a:blip r:embed="rId3"/>
          <a:srcRect r="49004"/>
          <a:stretch>
            <a:fillRect/>
          </a:stretch>
        </p:blipFill>
        <p:spPr>
          <a:xfrm>
            <a:off x="5812705" y="3642246"/>
            <a:ext cx="5483468" cy="2651990"/>
          </a:xfrm>
          <a:prstGeom prst="rect">
            <a:avLst/>
          </a:prstGeom>
        </p:spPr>
      </p:pic>
    </p:spTree>
    <p:extLst>
      <p:ext uri="{BB962C8B-B14F-4D97-AF65-F5344CB8AC3E}">
        <p14:creationId xmlns:p14="http://schemas.microsoft.com/office/powerpoint/2010/main" val="193336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E8CB1E-3A51-D1DA-880C-0A03E4595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71B191-5EB9-5092-DE34-9AC4BB162EC9}"/>
              </a:ext>
            </a:extLst>
          </p:cNvPr>
          <p:cNvSpPr>
            <a:spLocks noGrp="1"/>
          </p:cNvSpPr>
          <p:nvPr>
            <p:ph type="title"/>
          </p:nvPr>
        </p:nvSpPr>
        <p:spPr>
          <a:xfrm>
            <a:off x="895826" y="87868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5" name="Picture 4" descr="A screenshot of a computer&#10;&#10;AI-generated content may be incorrect.">
            <a:extLst>
              <a:ext uri="{FF2B5EF4-FFF2-40B4-BE49-F238E27FC236}">
                <a16:creationId xmlns:a16="http://schemas.microsoft.com/office/drawing/2014/main" id="{2D6E9FF9-A0FF-80C4-BFBF-2280AB0C6F88}"/>
              </a:ext>
            </a:extLst>
          </p:cNvPr>
          <p:cNvPicPr>
            <a:picLocks noChangeAspect="1"/>
          </p:cNvPicPr>
          <p:nvPr/>
        </p:nvPicPr>
        <p:blipFill>
          <a:blip r:embed="rId2"/>
          <a:srcRect r="41164"/>
          <a:stretch>
            <a:fillRect/>
          </a:stretch>
        </p:blipFill>
        <p:spPr>
          <a:xfrm>
            <a:off x="551366" y="2211859"/>
            <a:ext cx="4922678" cy="2131660"/>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945312F3-74E0-3C9A-E563-559F0A32B500}"/>
              </a:ext>
            </a:extLst>
          </p:cNvPr>
          <p:cNvPicPr>
            <a:picLocks noChangeAspect="1"/>
          </p:cNvPicPr>
          <p:nvPr/>
        </p:nvPicPr>
        <p:blipFill>
          <a:blip r:embed="rId3"/>
          <a:stretch>
            <a:fillRect/>
          </a:stretch>
        </p:blipFill>
        <p:spPr>
          <a:xfrm>
            <a:off x="5732618" y="3064476"/>
            <a:ext cx="6087370" cy="3460900"/>
          </a:xfrm>
          <a:prstGeom prst="rect">
            <a:avLst/>
          </a:prstGeom>
        </p:spPr>
      </p:pic>
    </p:spTree>
    <p:extLst>
      <p:ext uri="{BB962C8B-B14F-4D97-AF65-F5344CB8AC3E}">
        <p14:creationId xmlns:p14="http://schemas.microsoft.com/office/powerpoint/2010/main" val="224482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9004F9-D97E-B6C4-7116-9D7DD58860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52D5DA-6ED4-7BBA-CF4E-A47A715B6D98}"/>
              </a:ext>
            </a:extLst>
          </p:cNvPr>
          <p:cNvSpPr>
            <a:spLocks noGrp="1"/>
          </p:cNvSpPr>
          <p:nvPr>
            <p:ph type="title"/>
          </p:nvPr>
        </p:nvSpPr>
        <p:spPr>
          <a:xfrm>
            <a:off x="895826" y="65989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sp>
        <p:nvSpPr>
          <p:cNvPr id="4" name="Content Placeholder 2">
            <a:extLst>
              <a:ext uri="{FF2B5EF4-FFF2-40B4-BE49-F238E27FC236}">
                <a16:creationId xmlns:a16="http://schemas.microsoft.com/office/drawing/2014/main" id="{63A3097D-4545-686F-5B27-AA79218FE40F}"/>
              </a:ext>
            </a:extLst>
          </p:cNvPr>
          <p:cNvSpPr>
            <a:spLocks noGrp="1"/>
          </p:cNvSpPr>
          <p:nvPr>
            <p:ph idx="1"/>
          </p:nvPr>
        </p:nvSpPr>
        <p:spPr>
          <a:xfrm>
            <a:off x="1030202" y="1973454"/>
            <a:ext cx="7409463" cy="854677"/>
          </a:xfrm>
        </p:spPr>
        <p:txBody>
          <a:bodyPr/>
          <a:lstStyle/>
          <a:p>
            <a:r>
              <a:rPr lang="en-US" b="1" dirty="0"/>
              <a:t>Where Do We Find Orphaned Orgs?</a:t>
            </a:r>
          </a:p>
          <a:p>
            <a:r>
              <a:rPr lang="en-US" b="1" dirty="0"/>
              <a:t>AZ DEVOPS CLI – Well Not Really?!</a:t>
            </a:r>
          </a:p>
        </p:txBody>
      </p:sp>
      <p:pic>
        <p:nvPicPr>
          <p:cNvPr id="6" name="Picture 5" descr="A screenshot of a computer&#10;&#10;AI-generated content may be incorrect.">
            <a:extLst>
              <a:ext uri="{FF2B5EF4-FFF2-40B4-BE49-F238E27FC236}">
                <a16:creationId xmlns:a16="http://schemas.microsoft.com/office/drawing/2014/main" id="{FFAD53BC-27E3-C7B1-A307-DF9FBFBE8064}"/>
              </a:ext>
            </a:extLst>
          </p:cNvPr>
          <p:cNvPicPr>
            <a:picLocks noChangeAspect="1"/>
          </p:cNvPicPr>
          <p:nvPr/>
        </p:nvPicPr>
        <p:blipFill>
          <a:blip r:embed="rId2"/>
          <a:srcRect r="42259"/>
          <a:stretch>
            <a:fillRect/>
          </a:stretch>
        </p:blipFill>
        <p:spPr>
          <a:xfrm>
            <a:off x="1334646" y="3107724"/>
            <a:ext cx="3348565" cy="3269263"/>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BA9A3B1C-9383-F1F0-7E13-3A67FC5100DE}"/>
              </a:ext>
            </a:extLst>
          </p:cNvPr>
          <p:cNvPicPr>
            <a:picLocks noChangeAspect="1"/>
          </p:cNvPicPr>
          <p:nvPr/>
        </p:nvPicPr>
        <p:blipFill>
          <a:blip r:embed="rId3"/>
          <a:stretch>
            <a:fillRect/>
          </a:stretch>
        </p:blipFill>
        <p:spPr>
          <a:xfrm>
            <a:off x="5795319" y="2486883"/>
            <a:ext cx="6073065" cy="3904113"/>
          </a:xfrm>
          <a:prstGeom prst="rect">
            <a:avLst/>
          </a:prstGeom>
        </p:spPr>
      </p:pic>
      <p:pic>
        <p:nvPicPr>
          <p:cNvPr id="14" name="Picture 13" descr="A screenshot of a computer&#10;&#10;AI-generated content may be incorrect.">
            <a:extLst>
              <a:ext uri="{FF2B5EF4-FFF2-40B4-BE49-F238E27FC236}">
                <a16:creationId xmlns:a16="http://schemas.microsoft.com/office/drawing/2014/main" id="{DBAE9F4D-6E20-083C-EAD7-195324952933}"/>
              </a:ext>
            </a:extLst>
          </p:cNvPr>
          <p:cNvPicPr>
            <a:picLocks noChangeAspect="1"/>
          </p:cNvPicPr>
          <p:nvPr/>
        </p:nvPicPr>
        <p:blipFill>
          <a:blip r:embed="rId4"/>
          <a:stretch>
            <a:fillRect/>
          </a:stretch>
        </p:blipFill>
        <p:spPr>
          <a:xfrm>
            <a:off x="1189122" y="3091850"/>
            <a:ext cx="10679262" cy="3035427"/>
          </a:xfrm>
          <a:prstGeom prst="rect">
            <a:avLst/>
          </a:prstGeom>
        </p:spPr>
      </p:pic>
    </p:spTree>
    <p:extLst>
      <p:ext uri="{BB962C8B-B14F-4D97-AF65-F5344CB8AC3E}">
        <p14:creationId xmlns:p14="http://schemas.microsoft.com/office/powerpoint/2010/main" val="205547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C52304-A03D-7739-DF53-FD630A45EA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A5B72D-9E6C-A141-FB17-0B8B456C6D1F}"/>
              </a:ext>
            </a:extLst>
          </p:cNvPr>
          <p:cNvSpPr>
            <a:spLocks noGrp="1"/>
          </p:cNvSpPr>
          <p:nvPr>
            <p:ph type="title"/>
          </p:nvPr>
        </p:nvSpPr>
        <p:spPr>
          <a:xfrm>
            <a:off x="3648399" y="656208"/>
            <a:ext cx="4895202" cy="1425388"/>
          </a:xfrm>
        </p:spPr>
        <p:txBody>
          <a:bodyPr anchor="t">
            <a:normAutofit/>
          </a:bodyPr>
          <a:lstStyle/>
          <a:p>
            <a:r>
              <a:rPr lang="en-US" sz="3600"/>
              <a:t>Existing Landscape</a:t>
            </a:r>
          </a:p>
        </p:txBody>
      </p:sp>
      <p:sp>
        <p:nvSpPr>
          <p:cNvPr id="4" name="Content Placeholder 2">
            <a:extLst>
              <a:ext uri="{FF2B5EF4-FFF2-40B4-BE49-F238E27FC236}">
                <a16:creationId xmlns:a16="http://schemas.microsoft.com/office/drawing/2014/main" id="{E1C04018-BC70-00D6-3C62-BADD0C488294}"/>
              </a:ext>
            </a:extLst>
          </p:cNvPr>
          <p:cNvSpPr>
            <a:spLocks noGrp="1"/>
          </p:cNvSpPr>
          <p:nvPr>
            <p:ph idx="1"/>
          </p:nvPr>
        </p:nvSpPr>
        <p:spPr>
          <a:xfrm>
            <a:off x="1048869" y="1960565"/>
            <a:ext cx="10400347" cy="3666567"/>
          </a:xfrm>
        </p:spPr>
        <p:txBody>
          <a:bodyPr/>
          <a:lstStyle/>
          <a:p>
            <a:r>
              <a:rPr lang="en-US" sz="2400" dirty="0">
                <a:solidFill>
                  <a:schemeClr val="tx1"/>
                </a:solidFill>
              </a:rPr>
              <a:t>Organizations focus on user monitoring and protection mechanisms:</a:t>
            </a:r>
          </a:p>
          <a:p>
            <a:pPr lvl="1"/>
            <a:r>
              <a:rPr lang="en-US" dirty="0">
                <a:solidFill>
                  <a:schemeClr val="tx1"/>
                </a:solidFill>
              </a:rPr>
              <a:t>Conditional Access Policies</a:t>
            </a:r>
          </a:p>
          <a:p>
            <a:pPr lvl="1"/>
            <a:r>
              <a:rPr lang="en-US" dirty="0">
                <a:solidFill>
                  <a:schemeClr val="tx1"/>
                </a:solidFill>
              </a:rPr>
              <a:t>Trusted devices</a:t>
            </a:r>
          </a:p>
          <a:p>
            <a:pPr lvl="1"/>
            <a:r>
              <a:rPr lang="en-US" dirty="0">
                <a:solidFill>
                  <a:schemeClr val="tx1"/>
                </a:solidFill>
              </a:rPr>
              <a:t>Multi-factor Authentication</a:t>
            </a:r>
          </a:p>
          <a:p>
            <a:pPr lvl="1"/>
            <a:r>
              <a:rPr lang="en-US" dirty="0">
                <a:solidFill>
                  <a:schemeClr val="tx1"/>
                </a:solidFill>
              </a:rPr>
              <a:t>Risky Sign-Ins</a:t>
            </a:r>
          </a:p>
          <a:p>
            <a:pPr marL="800100" lvl="1" indent="-342900">
              <a:buAutoNum type="arabicParenR"/>
            </a:pPr>
            <a:endParaRPr lang="en-US" dirty="0">
              <a:solidFill>
                <a:schemeClr val="tx1"/>
              </a:solidFill>
            </a:endParaRPr>
          </a:p>
          <a:p>
            <a:pPr lvl="1"/>
            <a:endParaRPr lang="en-US" dirty="0">
              <a:solidFill>
                <a:schemeClr val="tx1"/>
              </a:solidFill>
            </a:endParaRPr>
          </a:p>
        </p:txBody>
      </p:sp>
      <p:sp>
        <p:nvSpPr>
          <p:cNvPr id="5" name="Content Placeholder 2">
            <a:extLst>
              <a:ext uri="{FF2B5EF4-FFF2-40B4-BE49-F238E27FC236}">
                <a16:creationId xmlns:a16="http://schemas.microsoft.com/office/drawing/2014/main" id="{94CC37A5-9ED4-3F6E-777C-FF35EF9E12F3}"/>
              </a:ext>
            </a:extLst>
          </p:cNvPr>
          <p:cNvSpPr txBox="1">
            <a:spLocks/>
          </p:cNvSpPr>
          <p:nvPr/>
        </p:nvSpPr>
        <p:spPr>
          <a:xfrm>
            <a:off x="4383157" y="4609179"/>
            <a:ext cx="6759974" cy="158278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400" dirty="0">
                <a:solidFill>
                  <a:schemeClr val="tx1"/>
                </a:solidFill>
              </a:rPr>
              <a:t>But User’s are not the only objects with </a:t>
            </a:r>
            <a:r>
              <a:rPr lang="en-US" sz="2400" dirty="0">
                <a:solidFill>
                  <a:srgbClr val="FF0000"/>
                </a:solidFill>
              </a:rPr>
              <a:t>Privileges</a:t>
            </a:r>
            <a:r>
              <a:rPr lang="en-US" sz="2400" dirty="0">
                <a:solidFill>
                  <a:schemeClr val="tx1"/>
                </a:solidFill>
              </a:rPr>
              <a:t> in Azure</a:t>
            </a:r>
            <a:endParaRPr lang="en-US" dirty="0">
              <a:solidFill>
                <a:schemeClr val="tx1"/>
              </a:solidFill>
            </a:endParaRPr>
          </a:p>
        </p:txBody>
      </p:sp>
    </p:spTree>
    <p:extLst>
      <p:ext uri="{BB962C8B-B14F-4D97-AF65-F5344CB8AC3E}">
        <p14:creationId xmlns:p14="http://schemas.microsoft.com/office/powerpoint/2010/main" val="122999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F41B0D-61CD-6387-C302-3DD237B59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68EE2-4E16-3D47-45A7-CF27D5FBBECC}"/>
              </a:ext>
            </a:extLst>
          </p:cNvPr>
          <p:cNvSpPr>
            <a:spLocks noGrp="1"/>
          </p:cNvSpPr>
          <p:nvPr>
            <p:ph type="title"/>
          </p:nvPr>
        </p:nvSpPr>
        <p:spPr>
          <a:xfrm>
            <a:off x="895826" y="878687"/>
            <a:ext cx="10400347" cy="1011073"/>
          </a:xfrm>
        </p:spPr>
        <p:txBody>
          <a:bodyPr anchor="t">
            <a:normAutofit fontScale="90000"/>
          </a:bodyPr>
          <a:lstStyle/>
          <a:p>
            <a:pPr algn="ctr"/>
            <a:r>
              <a:rPr lang="en-US" sz="3600">
                <a:solidFill>
                  <a:schemeClr val="tx1"/>
                </a:solidFill>
              </a:rPr>
              <a:t>Abusing Azure DevOps Admin to compromise Privileged Service Principal</a:t>
            </a:r>
            <a:r>
              <a:rPr lang="en-US" sz="3600"/>
              <a:t>  </a:t>
            </a:r>
            <a:endParaRPr lang="en-US" sz="3600" dirty="0"/>
          </a:p>
        </p:txBody>
      </p:sp>
      <p:pic>
        <p:nvPicPr>
          <p:cNvPr id="6" name="Picture 5" descr="A screenshot of a computer&#10;&#10;AI-generated content may be incorrect.">
            <a:extLst>
              <a:ext uri="{FF2B5EF4-FFF2-40B4-BE49-F238E27FC236}">
                <a16:creationId xmlns:a16="http://schemas.microsoft.com/office/drawing/2014/main" id="{E9E1AAA9-6362-2C78-CA14-FA89F8991922}"/>
              </a:ext>
            </a:extLst>
          </p:cNvPr>
          <p:cNvPicPr>
            <a:picLocks noChangeAspect="1"/>
          </p:cNvPicPr>
          <p:nvPr/>
        </p:nvPicPr>
        <p:blipFill>
          <a:blip r:embed="rId2"/>
          <a:stretch>
            <a:fillRect/>
          </a:stretch>
        </p:blipFill>
        <p:spPr>
          <a:xfrm>
            <a:off x="795936" y="2696361"/>
            <a:ext cx="6210346" cy="3667368"/>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CC86D068-30D5-D81F-4062-C5478636BA2E}"/>
              </a:ext>
            </a:extLst>
          </p:cNvPr>
          <p:cNvPicPr>
            <a:picLocks noChangeAspect="1"/>
          </p:cNvPicPr>
          <p:nvPr/>
        </p:nvPicPr>
        <p:blipFill>
          <a:blip r:embed="rId3"/>
          <a:srcRect l="29802" t="30977" r="29873" b="16533"/>
          <a:stretch>
            <a:fillRect/>
          </a:stretch>
        </p:blipFill>
        <p:spPr>
          <a:xfrm>
            <a:off x="1200836" y="3078004"/>
            <a:ext cx="4695568" cy="3188043"/>
          </a:xfrm>
          <a:prstGeom prst="rect">
            <a:avLst/>
          </a:prstGeom>
        </p:spPr>
      </p:pic>
      <p:pic>
        <p:nvPicPr>
          <p:cNvPr id="12" name="Picture 11">
            <a:extLst>
              <a:ext uri="{FF2B5EF4-FFF2-40B4-BE49-F238E27FC236}">
                <a16:creationId xmlns:a16="http://schemas.microsoft.com/office/drawing/2014/main" id="{701D5468-5835-95D2-0967-7694A067722E}"/>
              </a:ext>
            </a:extLst>
          </p:cNvPr>
          <p:cNvPicPr>
            <a:picLocks noChangeAspect="1"/>
          </p:cNvPicPr>
          <p:nvPr/>
        </p:nvPicPr>
        <p:blipFill>
          <a:blip r:embed="rId4"/>
          <a:srcRect b="3406"/>
          <a:stretch>
            <a:fillRect/>
          </a:stretch>
        </p:blipFill>
        <p:spPr>
          <a:xfrm>
            <a:off x="7240548" y="2828131"/>
            <a:ext cx="4772700" cy="3858653"/>
          </a:xfrm>
          <a:prstGeom prst="rect">
            <a:avLst/>
          </a:prstGeom>
        </p:spPr>
      </p:pic>
    </p:spTree>
    <p:extLst>
      <p:ext uri="{BB962C8B-B14F-4D97-AF65-F5344CB8AC3E}">
        <p14:creationId xmlns:p14="http://schemas.microsoft.com/office/powerpoint/2010/main" val="7034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547047-95DF-8718-AE10-001B310699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B124E7-7E42-84B6-5913-2898E725D0D2}"/>
              </a:ext>
            </a:extLst>
          </p:cNvPr>
          <p:cNvSpPr>
            <a:spLocks noGrp="1"/>
          </p:cNvSpPr>
          <p:nvPr>
            <p:ph type="title"/>
          </p:nvPr>
        </p:nvSpPr>
        <p:spPr>
          <a:xfrm>
            <a:off x="895826" y="87868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8" name="Picture 7" descr="A screenshot of a computer&#10;&#10;AI-generated content may be incorrect.">
            <a:extLst>
              <a:ext uri="{FF2B5EF4-FFF2-40B4-BE49-F238E27FC236}">
                <a16:creationId xmlns:a16="http://schemas.microsoft.com/office/drawing/2014/main" id="{AD0D4912-E4BE-64A7-DAD6-6588EC1F6A83}"/>
              </a:ext>
            </a:extLst>
          </p:cNvPr>
          <p:cNvPicPr>
            <a:picLocks noChangeAspect="1"/>
          </p:cNvPicPr>
          <p:nvPr/>
        </p:nvPicPr>
        <p:blipFill>
          <a:blip r:embed="rId2"/>
          <a:srcRect r="28039" b="22636"/>
          <a:stretch>
            <a:fillRect/>
          </a:stretch>
        </p:blipFill>
        <p:spPr>
          <a:xfrm>
            <a:off x="714743" y="2828131"/>
            <a:ext cx="6279182" cy="3817519"/>
          </a:xfrm>
          <a:prstGeom prst="rect">
            <a:avLst/>
          </a:prstGeom>
        </p:spPr>
      </p:pic>
      <p:pic>
        <p:nvPicPr>
          <p:cNvPr id="10" name="Picture 9">
            <a:extLst>
              <a:ext uri="{FF2B5EF4-FFF2-40B4-BE49-F238E27FC236}">
                <a16:creationId xmlns:a16="http://schemas.microsoft.com/office/drawing/2014/main" id="{CBFE7327-2B78-0FE5-2530-BCD9A24B4329}"/>
              </a:ext>
            </a:extLst>
          </p:cNvPr>
          <p:cNvPicPr>
            <a:picLocks noChangeAspect="1"/>
          </p:cNvPicPr>
          <p:nvPr/>
        </p:nvPicPr>
        <p:blipFill>
          <a:blip r:embed="rId3"/>
          <a:srcRect r="44130" b="25344"/>
          <a:stretch>
            <a:fillRect/>
          </a:stretch>
        </p:blipFill>
        <p:spPr>
          <a:xfrm>
            <a:off x="5993404" y="2744437"/>
            <a:ext cx="5841492" cy="3817519"/>
          </a:xfrm>
          <a:prstGeom prst="rect">
            <a:avLst/>
          </a:prstGeom>
        </p:spPr>
      </p:pic>
    </p:spTree>
    <p:extLst>
      <p:ext uri="{BB962C8B-B14F-4D97-AF65-F5344CB8AC3E}">
        <p14:creationId xmlns:p14="http://schemas.microsoft.com/office/powerpoint/2010/main" val="105239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593536-107F-AD15-7E35-BCBD81BBFE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EE00AE-4702-F35F-9FEA-864E3CE82983}"/>
              </a:ext>
            </a:extLst>
          </p:cNvPr>
          <p:cNvSpPr>
            <a:spLocks noGrp="1"/>
          </p:cNvSpPr>
          <p:nvPr>
            <p:ph type="title"/>
          </p:nvPr>
        </p:nvSpPr>
        <p:spPr>
          <a:xfrm>
            <a:off x="895825" y="696830"/>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6" name="Picture 5" descr="A screenshot of a computer&#10;&#10;AI-generated content may be incorrect.">
            <a:extLst>
              <a:ext uri="{FF2B5EF4-FFF2-40B4-BE49-F238E27FC236}">
                <a16:creationId xmlns:a16="http://schemas.microsoft.com/office/drawing/2014/main" id="{08AB8FD7-A91E-46A3-FAAB-E2EECD8363CF}"/>
              </a:ext>
            </a:extLst>
          </p:cNvPr>
          <p:cNvPicPr>
            <a:picLocks noChangeAspect="1"/>
          </p:cNvPicPr>
          <p:nvPr/>
        </p:nvPicPr>
        <p:blipFill>
          <a:blip r:embed="rId2"/>
          <a:stretch>
            <a:fillRect/>
          </a:stretch>
        </p:blipFill>
        <p:spPr>
          <a:xfrm>
            <a:off x="987538" y="2019975"/>
            <a:ext cx="5808678" cy="4252416"/>
          </a:xfrm>
          <a:prstGeom prst="rect">
            <a:avLst/>
          </a:prstGeom>
        </p:spPr>
      </p:pic>
      <p:pic>
        <p:nvPicPr>
          <p:cNvPr id="9" name="Picture 8">
            <a:extLst>
              <a:ext uri="{FF2B5EF4-FFF2-40B4-BE49-F238E27FC236}">
                <a16:creationId xmlns:a16="http://schemas.microsoft.com/office/drawing/2014/main" id="{61BD90F0-81D4-38FB-94D7-534C332BD50B}"/>
              </a:ext>
            </a:extLst>
          </p:cNvPr>
          <p:cNvPicPr>
            <a:picLocks noChangeAspect="1"/>
          </p:cNvPicPr>
          <p:nvPr/>
        </p:nvPicPr>
        <p:blipFill>
          <a:blip r:embed="rId3"/>
          <a:stretch>
            <a:fillRect/>
          </a:stretch>
        </p:blipFill>
        <p:spPr>
          <a:xfrm>
            <a:off x="6095999" y="3137502"/>
            <a:ext cx="5875639" cy="2518131"/>
          </a:xfrm>
          <a:prstGeom prst="rect">
            <a:avLst/>
          </a:prstGeom>
        </p:spPr>
      </p:pic>
      <p:sp>
        <p:nvSpPr>
          <p:cNvPr id="3" name="Rectangle 2">
            <a:extLst>
              <a:ext uri="{FF2B5EF4-FFF2-40B4-BE49-F238E27FC236}">
                <a16:creationId xmlns:a16="http://schemas.microsoft.com/office/drawing/2014/main" id="{E8817AFA-06FE-BB3E-91D8-2CC4B0C50D14}"/>
              </a:ext>
            </a:extLst>
          </p:cNvPr>
          <p:cNvSpPr/>
          <p:nvPr/>
        </p:nvSpPr>
        <p:spPr>
          <a:xfrm>
            <a:off x="10383253" y="4211053"/>
            <a:ext cx="912919" cy="2887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12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33F0AA-9F85-C80D-C46F-1919C51E12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C633D7-2B18-4E99-0DE3-B388C343985C}"/>
              </a:ext>
            </a:extLst>
          </p:cNvPr>
          <p:cNvSpPr>
            <a:spLocks noGrp="1"/>
          </p:cNvSpPr>
          <p:nvPr>
            <p:ph type="title"/>
          </p:nvPr>
        </p:nvSpPr>
        <p:spPr>
          <a:xfrm>
            <a:off x="895826" y="66278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4" name="Picture 3" descr="A screenshot of a computer&#10;&#10;AI-generated content may be incorrect.">
            <a:extLst>
              <a:ext uri="{FF2B5EF4-FFF2-40B4-BE49-F238E27FC236}">
                <a16:creationId xmlns:a16="http://schemas.microsoft.com/office/drawing/2014/main" id="{1C74F04B-D5FA-6DFC-A6F0-3A0BC4AAF158}"/>
              </a:ext>
            </a:extLst>
          </p:cNvPr>
          <p:cNvPicPr>
            <a:picLocks noChangeAspect="1"/>
          </p:cNvPicPr>
          <p:nvPr/>
        </p:nvPicPr>
        <p:blipFill>
          <a:blip r:embed="rId2"/>
          <a:stretch>
            <a:fillRect/>
          </a:stretch>
        </p:blipFill>
        <p:spPr>
          <a:xfrm>
            <a:off x="150771" y="1889760"/>
            <a:ext cx="9013823" cy="4755063"/>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9D860B57-8F1A-DFE7-036F-7BB57F264847}"/>
              </a:ext>
            </a:extLst>
          </p:cNvPr>
          <p:cNvPicPr>
            <a:picLocks noChangeAspect="1"/>
          </p:cNvPicPr>
          <p:nvPr/>
        </p:nvPicPr>
        <p:blipFill>
          <a:blip r:embed="rId3"/>
          <a:srcRect l="37905" t="12292" r="26014"/>
          <a:stretch>
            <a:fillRect/>
          </a:stretch>
        </p:blipFill>
        <p:spPr>
          <a:xfrm>
            <a:off x="6224678" y="1889760"/>
            <a:ext cx="3684971" cy="4755063"/>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7A2EB9F6-8ADC-F967-1189-F765AB1456E6}"/>
              </a:ext>
            </a:extLst>
          </p:cNvPr>
          <p:cNvPicPr>
            <a:picLocks noChangeAspect="1"/>
          </p:cNvPicPr>
          <p:nvPr/>
        </p:nvPicPr>
        <p:blipFill>
          <a:blip r:embed="rId4"/>
          <a:srcRect l="937" r="6287"/>
          <a:stretch>
            <a:fillRect/>
          </a:stretch>
        </p:blipFill>
        <p:spPr>
          <a:xfrm>
            <a:off x="150771" y="1889760"/>
            <a:ext cx="5966572" cy="4778424"/>
          </a:xfrm>
          <a:prstGeom prst="rect">
            <a:avLst/>
          </a:prstGeom>
        </p:spPr>
      </p:pic>
    </p:spTree>
    <p:extLst>
      <p:ext uri="{BB962C8B-B14F-4D97-AF65-F5344CB8AC3E}">
        <p14:creationId xmlns:p14="http://schemas.microsoft.com/office/powerpoint/2010/main" val="143089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23CAB3-C0BE-50F0-DCEC-8637CB5719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04DAB4-CD7F-C17B-A552-F7AD4D5927CD}"/>
              </a:ext>
            </a:extLst>
          </p:cNvPr>
          <p:cNvSpPr>
            <a:spLocks noGrp="1"/>
          </p:cNvSpPr>
          <p:nvPr>
            <p:ph type="title"/>
          </p:nvPr>
        </p:nvSpPr>
        <p:spPr>
          <a:xfrm>
            <a:off x="895826" y="58658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4" name="Picture 3" descr="A screenshot of a computer&#10;&#10;AI-generated content may be incorrect.">
            <a:extLst>
              <a:ext uri="{FF2B5EF4-FFF2-40B4-BE49-F238E27FC236}">
                <a16:creationId xmlns:a16="http://schemas.microsoft.com/office/drawing/2014/main" id="{3021AD52-D2F8-3570-9991-4382C8282F33}"/>
              </a:ext>
            </a:extLst>
          </p:cNvPr>
          <p:cNvPicPr>
            <a:picLocks noChangeAspect="1"/>
          </p:cNvPicPr>
          <p:nvPr/>
        </p:nvPicPr>
        <p:blipFill>
          <a:blip r:embed="rId2"/>
          <a:stretch>
            <a:fillRect/>
          </a:stretch>
        </p:blipFill>
        <p:spPr>
          <a:xfrm>
            <a:off x="772026" y="1889760"/>
            <a:ext cx="4730996" cy="4857925"/>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AD40391F-2281-532A-0EF1-4C1ADAF3B7B3}"/>
              </a:ext>
            </a:extLst>
          </p:cNvPr>
          <p:cNvPicPr>
            <a:picLocks noChangeAspect="1"/>
          </p:cNvPicPr>
          <p:nvPr/>
        </p:nvPicPr>
        <p:blipFill>
          <a:blip r:embed="rId3"/>
          <a:srcRect l="25205" t="1" b="-1030"/>
          <a:stretch>
            <a:fillRect/>
          </a:stretch>
        </p:blipFill>
        <p:spPr>
          <a:xfrm>
            <a:off x="5375189" y="1871681"/>
            <a:ext cx="6289590" cy="4955823"/>
          </a:xfrm>
          <a:prstGeom prst="rect">
            <a:avLst/>
          </a:prstGeom>
        </p:spPr>
      </p:pic>
    </p:spTree>
    <p:extLst>
      <p:ext uri="{BB962C8B-B14F-4D97-AF65-F5344CB8AC3E}">
        <p14:creationId xmlns:p14="http://schemas.microsoft.com/office/powerpoint/2010/main" val="202452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10AC8E-0ACF-759B-0C04-25D99BC3C4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F8F4A-D6EF-E60D-44F6-65675ABE0A50}"/>
              </a:ext>
            </a:extLst>
          </p:cNvPr>
          <p:cNvSpPr>
            <a:spLocks noGrp="1"/>
          </p:cNvSpPr>
          <p:nvPr>
            <p:ph type="title"/>
          </p:nvPr>
        </p:nvSpPr>
        <p:spPr>
          <a:xfrm>
            <a:off x="895826" y="63738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4" name="Picture 3" descr="A screenshot of a computer screen&#10;&#10;AI-generated content may be incorrect.">
            <a:extLst>
              <a:ext uri="{FF2B5EF4-FFF2-40B4-BE49-F238E27FC236}">
                <a16:creationId xmlns:a16="http://schemas.microsoft.com/office/drawing/2014/main" id="{061F89DE-503E-FF4B-7EE9-DBBFFFC01002}"/>
              </a:ext>
            </a:extLst>
          </p:cNvPr>
          <p:cNvPicPr>
            <a:picLocks noChangeAspect="1"/>
          </p:cNvPicPr>
          <p:nvPr/>
        </p:nvPicPr>
        <p:blipFill>
          <a:blip r:embed="rId2"/>
          <a:stretch>
            <a:fillRect/>
          </a:stretch>
        </p:blipFill>
        <p:spPr>
          <a:xfrm>
            <a:off x="895826" y="1889760"/>
            <a:ext cx="9152238" cy="4444451"/>
          </a:xfrm>
          <a:prstGeom prst="rect">
            <a:avLst/>
          </a:prstGeom>
        </p:spPr>
      </p:pic>
    </p:spTree>
    <p:extLst>
      <p:ext uri="{BB962C8B-B14F-4D97-AF65-F5344CB8AC3E}">
        <p14:creationId xmlns:p14="http://schemas.microsoft.com/office/powerpoint/2010/main" val="2340983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7136C9-3DEE-4F28-48D3-201B563215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A568E6-22F1-B632-60C4-EA4238039593}"/>
              </a:ext>
            </a:extLst>
          </p:cNvPr>
          <p:cNvSpPr>
            <a:spLocks noGrp="1"/>
          </p:cNvSpPr>
          <p:nvPr>
            <p:ph type="title"/>
          </p:nvPr>
        </p:nvSpPr>
        <p:spPr>
          <a:xfrm>
            <a:off x="895826" y="87868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6" name="Picture 5" descr="A screenshot of a computer&#10;&#10;AI-generated content may be incorrect.">
            <a:extLst>
              <a:ext uri="{FF2B5EF4-FFF2-40B4-BE49-F238E27FC236}">
                <a16:creationId xmlns:a16="http://schemas.microsoft.com/office/drawing/2014/main" id="{2E0D2749-FD8C-A2BF-6E51-315E4C3D97BC}"/>
              </a:ext>
            </a:extLst>
          </p:cNvPr>
          <p:cNvPicPr>
            <a:picLocks noChangeAspect="1"/>
          </p:cNvPicPr>
          <p:nvPr/>
        </p:nvPicPr>
        <p:blipFill>
          <a:blip r:embed="rId2"/>
          <a:srcRect l="16743"/>
          <a:stretch>
            <a:fillRect/>
          </a:stretch>
        </p:blipFill>
        <p:spPr>
          <a:xfrm>
            <a:off x="5463204" y="2400792"/>
            <a:ext cx="6490983" cy="3992056"/>
          </a:xfrm>
          <a:prstGeom prst="rect">
            <a:avLst/>
          </a:prstGeom>
        </p:spPr>
      </p:pic>
      <p:sp>
        <p:nvSpPr>
          <p:cNvPr id="3" name="Content Placeholder 2">
            <a:extLst>
              <a:ext uri="{FF2B5EF4-FFF2-40B4-BE49-F238E27FC236}">
                <a16:creationId xmlns:a16="http://schemas.microsoft.com/office/drawing/2014/main" id="{A29B09F1-897C-B2E8-B4BB-53BE48F9835E}"/>
              </a:ext>
            </a:extLst>
          </p:cNvPr>
          <p:cNvSpPr>
            <a:spLocks noGrp="1"/>
          </p:cNvSpPr>
          <p:nvPr>
            <p:ph idx="1"/>
          </p:nvPr>
        </p:nvSpPr>
        <p:spPr>
          <a:xfrm>
            <a:off x="1030202" y="1973454"/>
            <a:ext cx="7409463" cy="854677"/>
          </a:xfrm>
        </p:spPr>
        <p:txBody>
          <a:bodyPr/>
          <a:lstStyle/>
          <a:p>
            <a:r>
              <a:rPr lang="en-US" b="1" dirty="0"/>
              <a:t>But Where is The Service Principal?</a:t>
            </a:r>
          </a:p>
        </p:txBody>
      </p:sp>
    </p:spTree>
    <p:extLst>
      <p:ext uri="{BB962C8B-B14F-4D97-AF65-F5344CB8AC3E}">
        <p14:creationId xmlns:p14="http://schemas.microsoft.com/office/powerpoint/2010/main" val="185729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1A1662-D6A7-C773-2E71-304A5AF6CE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3E0FD9-F3E3-528C-F0D8-5FBB25CD5570}"/>
              </a:ext>
            </a:extLst>
          </p:cNvPr>
          <p:cNvSpPr>
            <a:spLocks noGrp="1"/>
          </p:cNvSpPr>
          <p:nvPr>
            <p:ph type="title"/>
          </p:nvPr>
        </p:nvSpPr>
        <p:spPr>
          <a:xfrm>
            <a:off x="895826" y="73898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4" name="Picture 3" descr="A screenshot of a computer&#10;&#10;AI-generated content may be incorrect.">
            <a:extLst>
              <a:ext uri="{FF2B5EF4-FFF2-40B4-BE49-F238E27FC236}">
                <a16:creationId xmlns:a16="http://schemas.microsoft.com/office/drawing/2014/main" id="{F181E340-F1CB-4F7F-63BC-68FD4E9DEC33}"/>
              </a:ext>
            </a:extLst>
          </p:cNvPr>
          <p:cNvPicPr>
            <a:picLocks noChangeAspect="1"/>
          </p:cNvPicPr>
          <p:nvPr/>
        </p:nvPicPr>
        <p:blipFill>
          <a:blip r:embed="rId2"/>
          <a:stretch>
            <a:fillRect/>
          </a:stretch>
        </p:blipFill>
        <p:spPr>
          <a:xfrm>
            <a:off x="804890" y="2007973"/>
            <a:ext cx="4374511" cy="4794422"/>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B1140EC6-790D-3963-DC26-04500927FD14}"/>
              </a:ext>
            </a:extLst>
          </p:cNvPr>
          <p:cNvPicPr>
            <a:picLocks noChangeAspect="1"/>
          </p:cNvPicPr>
          <p:nvPr/>
        </p:nvPicPr>
        <p:blipFill>
          <a:blip r:embed="rId3"/>
          <a:srcRect l="38652" t="53421" r="26132" b="127"/>
          <a:stretch>
            <a:fillRect/>
          </a:stretch>
        </p:blipFill>
        <p:spPr>
          <a:xfrm>
            <a:off x="5894173" y="2360140"/>
            <a:ext cx="5924264" cy="4089263"/>
          </a:xfrm>
          <a:prstGeom prst="rect">
            <a:avLst/>
          </a:prstGeom>
        </p:spPr>
      </p:pic>
    </p:spTree>
    <p:extLst>
      <p:ext uri="{BB962C8B-B14F-4D97-AF65-F5344CB8AC3E}">
        <p14:creationId xmlns:p14="http://schemas.microsoft.com/office/powerpoint/2010/main" val="157786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4F092C-CB9D-C2FF-4D77-1548BDAA9B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6C21C-83F7-BFC4-A1BC-7F97DC2ADA2C}"/>
              </a:ext>
            </a:extLst>
          </p:cNvPr>
          <p:cNvSpPr>
            <a:spLocks noGrp="1"/>
          </p:cNvSpPr>
          <p:nvPr>
            <p:ph type="title"/>
          </p:nvPr>
        </p:nvSpPr>
        <p:spPr>
          <a:xfrm>
            <a:off x="895824" y="62468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4" name="Picture 3" descr="A person in a red coat&#10;&#10;AI-generated content may be incorrect.">
            <a:extLst>
              <a:ext uri="{FF2B5EF4-FFF2-40B4-BE49-F238E27FC236}">
                <a16:creationId xmlns:a16="http://schemas.microsoft.com/office/drawing/2014/main" id="{DF475B9B-2B36-946C-BFE9-657A901F46C2}"/>
              </a:ext>
            </a:extLst>
          </p:cNvPr>
          <p:cNvPicPr>
            <a:picLocks noChangeAspect="1"/>
          </p:cNvPicPr>
          <p:nvPr/>
        </p:nvPicPr>
        <p:blipFill>
          <a:blip r:embed="rId2"/>
          <a:srcRect b="3724"/>
          <a:stretch>
            <a:fillRect/>
          </a:stretch>
        </p:blipFill>
        <p:spPr>
          <a:xfrm>
            <a:off x="3560733" y="1889760"/>
            <a:ext cx="5070531" cy="4881743"/>
          </a:xfrm>
          <a:prstGeom prst="rect">
            <a:avLst/>
          </a:prstGeom>
        </p:spPr>
      </p:pic>
      <p:pic>
        <p:nvPicPr>
          <p:cNvPr id="6" name="Picture 5" descr="A screenshot of a computer screen&#10;&#10;AI-generated content may be incorrect.">
            <a:extLst>
              <a:ext uri="{FF2B5EF4-FFF2-40B4-BE49-F238E27FC236}">
                <a16:creationId xmlns:a16="http://schemas.microsoft.com/office/drawing/2014/main" id="{363FB51D-F038-738B-8CD4-6072EE6C893F}"/>
              </a:ext>
            </a:extLst>
          </p:cNvPr>
          <p:cNvPicPr>
            <a:picLocks noChangeAspect="1"/>
          </p:cNvPicPr>
          <p:nvPr/>
        </p:nvPicPr>
        <p:blipFill>
          <a:blip r:embed="rId3"/>
          <a:srcRect l="39122" t="59911" r="23554"/>
          <a:stretch>
            <a:fillRect/>
          </a:stretch>
        </p:blipFill>
        <p:spPr>
          <a:xfrm>
            <a:off x="4938923" y="1889760"/>
            <a:ext cx="6990640" cy="4881743"/>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3CB722B7-5E2D-81E0-7515-6BF7BBBEB8B4}"/>
              </a:ext>
            </a:extLst>
          </p:cNvPr>
          <p:cNvPicPr>
            <a:picLocks noChangeAspect="1"/>
          </p:cNvPicPr>
          <p:nvPr/>
        </p:nvPicPr>
        <p:blipFill>
          <a:blip r:embed="rId4"/>
          <a:stretch>
            <a:fillRect/>
          </a:stretch>
        </p:blipFill>
        <p:spPr>
          <a:xfrm>
            <a:off x="785157" y="1875807"/>
            <a:ext cx="4153766" cy="4909650"/>
          </a:xfrm>
          <a:prstGeom prst="rect">
            <a:avLst/>
          </a:prstGeom>
        </p:spPr>
      </p:pic>
      <p:sp>
        <p:nvSpPr>
          <p:cNvPr id="3" name="Rectangle 2">
            <a:extLst>
              <a:ext uri="{FF2B5EF4-FFF2-40B4-BE49-F238E27FC236}">
                <a16:creationId xmlns:a16="http://schemas.microsoft.com/office/drawing/2014/main" id="{E841ADA1-4B9C-6485-266D-DD78DBA23C46}"/>
              </a:ext>
            </a:extLst>
          </p:cNvPr>
          <p:cNvSpPr/>
          <p:nvPr/>
        </p:nvSpPr>
        <p:spPr>
          <a:xfrm>
            <a:off x="5378116" y="6160168"/>
            <a:ext cx="6551447" cy="26469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noFill/>
            </a:endParaRPr>
          </a:p>
        </p:txBody>
      </p:sp>
    </p:spTree>
    <p:extLst>
      <p:ext uri="{BB962C8B-B14F-4D97-AF65-F5344CB8AC3E}">
        <p14:creationId xmlns:p14="http://schemas.microsoft.com/office/powerpoint/2010/main" val="16320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FFF2B8-A167-2404-A027-1037516F7D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D3DF0-6817-2529-1516-05510EA275C1}"/>
              </a:ext>
            </a:extLst>
          </p:cNvPr>
          <p:cNvSpPr>
            <a:spLocks noGrp="1"/>
          </p:cNvSpPr>
          <p:nvPr>
            <p:ph type="title"/>
          </p:nvPr>
        </p:nvSpPr>
        <p:spPr>
          <a:xfrm>
            <a:off x="895826" y="65008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4" name="Picture 3" descr="A screen shot of a computer&#10;&#10;AI-generated content may be incorrect.">
            <a:extLst>
              <a:ext uri="{FF2B5EF4-FFF2-40B4-BE49-F238E27FC236}">
                <a16:creationId xmlns:a16="http://schemas.microsoft.com/office/drawing/2014/main" id="{1F38BB1A-F57C-6B81-DB9D-C4F4A4E7A659}"/>
              </a:ext>
            </a:extLst>
          </p:cNvPr>
          <p:cNvPicPr>
            <a:picLocks noChangeAspect="1"/>
          </p:cNvPicPr>
          <p:nvPr/>
        </p:nvPicPr>
        <p:blipFill>
          <a:blip r:embed="rId2"/>
          <a:stretch>
            <a:fillRect/>
          </a:stretch>
        </p:blipFill>
        <p:spPr>
          <a:xfrm>
            <a:off x="739944" y="1992080"/>
            <a:ext cx="9794697" cy="1436919"/>
          </a:xfrm>
          <a:prstGeom prst="rect">
            <a:avLst/>
          </a:prstGeom>
        </p:spPr>
      </p:pic>
      <p:pic>
        <p:nvPicPr>
          <p:cNvPr id="6" name="Picture 5" descr="A screenshot of a computer program&#10;&#10;AI-generated content may be incorrect.">
            <a:extLst>
              <a:ext uri="{FF2B5EF4-FFF2-40B4-BE49-F238E27FC236}">
                <a16:creationId xmlns:a16="http://schemas.microsoft.com/office/drawing/2014/main" id="{42E1C296-C2D2-56BD-F529-AE86E663DC39}"/>
              </a:ext>
            </a:extLst>
          </p:cNvPr>
          <p:cNvPicPr>
            <a:picLocks noChangeAspect="1"/>
          </p:cNvPicPr>
          <p:nvPr/>
        </p:nvPicPr>
        <p:blipFill>
          <a:blip r:embed="rId3"/>
          <a:stretch>
            <a:fillRect/>
          </a:stretch>
        </p:blipFill>
        <p:spPr>
          <a:xfrm>
            <a:off x="1821024" y="3531319"/>
            <a:ext cx="8352244" cy="3177815"/>
          </a:xfrm>
          <a:prstGeom prst="rect">
            <a:avLst/>
          </a:prstGeom>
        </p:spPr>
      </p:pic>
    </p:spTree>
    <p:extLst>
      <p:ext uri="{BB962C8B-B14F-4D97-AF65-F5344CB8AC3E}">
        <p14:creationId xmlns:p14="http://schemas.microsoft.com/office/powerpoint/2010/main" val="147893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5C0DE-7F8A-3DF1-FC34-084159DF8A07}"/>
              </a:ext>
            </a:extLst>
          </p:cNvPr>
          <p:cNvSpPr>
            <a:spLocks noGrp="1"/>
          </p:cNvSpPr>
          <p:nvPr>
            <p:ph type="title"/>
          </p:nvPr>
        </p:nvSpPr>
        <p:spPr>
          <a:xfrm>
            <a:off x="640080" y="1371600"/>
            <a:ext cx="5852160" cy="1097280"/>
          </a:xfrm>
        </p:spPr>
        <p:txBody>
          <a:bodyPr anchor="t">
            <a:normAutofit/>
          </a:bodyPr>
          <a:lstStyle/>
          <a:p>
            <a:r>
              <a:rPr lang="en-US"/>
              <a:t>Existing Landscape</a:t>
            </a:r>
          </a:p>
        </p:txBody>
      </p:sp>
      <p:graphicFrame>
        <p:nvGraphicFramePr>
          <p:cNvPr id="36" name="Content Placeholder 2">
            <a:extLst>
              <a:ext uri="{FF2B5EF4-FFF2-40B4-BE49-F238E27FC236}">
                <a16:creationId xmlns:a16="http://schemas.microsoft.com/office/drawing/2014/main" id="{57FFAFAF-3AB6-0FB0-81FF-82E0E55E8521}"/>
              </a:ext>
            </a:extLst>
          </p:cNvPr>
          <p:cNvGraphicFramePr>
            <a:graphicFrameLocks noGrp="1"/>
          </p:cNvGraphicFramePr>
          <p:nvPr>
            <p:ph idx="1"/>
            <p:extLst>
              <p:ext uri="{D42A27DB-BD31-4B8C-83A1-F6EECF244321}">
                <p14:modId xmlns:p14="http://schemas.microsoft.com/office/powerpoint/2010/main" val="4235201833"/>
              </p:ext>
            </p:extLst>
          </p:nvPr>
        </p:nvGraphicFramePr>
        <p:xfrm>
          <a:off x="322729" y="2633235"/>
          <a:ext cx="6602505" cy="38616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 name="Picture 39" descr="Abstract background of blue mesh and nodes">
            <a:extLst>
              <a:ext uri="{FF2B5EF4-FFF2-40B4-BE49-F238E27FC236}">
                <a16:creationId xmlns:a16="http://schemas.microsoft.com/office/drawing/2014/main" id="{0F715C41-33F2-A819-DB89-7C393C9CB10E}"/>
              </a:ext>
            </a:extLst>
          </p:cNvPr>
          <p:cNvPicPr>
            <a:picLocks noChangeAspect="1"/>
          </p:cNvPicPr>
          <p:nvPr/>
        </p:nvPicPr>
        <p:blipFill>
          <a:blip r:embed="rId8">
            <a:extLst>
              <a:ext uri="{BEBA8EAE-BF5A-486C-A8C5-ECC9F3942E4B}">
                <a14:imgProps xmlns:a14="http://schemas.microsoft.com/office/drawing/2010/main">
                  <a14:imgLayer r:embed="rId9">
                    <a14:imgEffect>
                      <a14:artisticCutout/>
                    </a14:imgEffect>
                  </a14:imgLayer>
                </a14:imgProps>
              </a:ext>
            </a:extLst>
          </a:blip>
          <a:srcRect l="60250"/>
          <a:stretch>
            <a:fillRect/>
          </a:stretch>
        </p:blipFill>
        <p:spPr>
          <a:xfrm>
            <a:off x="7345680" y="10"/>
            <a:ext cx="4846320" cy="6857990"/>
          </a:xfrm>
          <a:prstGeom prst="rect">
            <a:avLst/>
          </a:prstGeom>
          <a:effectLst>
            <a:glow rad="127000">
              <a:srgbClr val="002060"/>
            </a:glow>
          </a:effectLst>
        </p:spPr>
      </p:pic>
      <p:sp>
        <p:nvSpPr>
          <p:cNvPr id="3" name="Content Placeholder 2">
            <a:extLst>
              <a:ext uri="{FF2B5EF4-FFF2-40B4-BE49-F238E27FC236}">
                <a16:creationId xmlns:a16="http://schemas.microsoft.com/office/drawing/2014/main" id="{E64A99F6-AA5E-0967-4500-2D7FDB49C789}"/>
              </a:ext>
            </a:extLst>
          </p:cNvPr>
          <p:cNvSpPr txBox="1">
            <a:spLocks/>
          </p:cNvSpPr>
          <p:nvPr/>
        </p:nvSpPr>
        <p:spPr>
          <a:xfrm>
            <a:off x="243801" y="2149517"/>
            <a:ext cx="7280122" cy="85079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en-US" sz="2400" dirty="0">
                <a:solidFill>
                  <a:schemeClr val="tx1"/>
                </a:solidFill>
              </a:rPr>
              <a:t>Welcome to the World of Enterprise Applications</a:t>
            </a:r>
            <a:endParaRPr lang="en-US" dirty="0">
              <a:solidFill>
                <a:schemeClr val="tx1"/>
              </a:solidFill>
            </a:endParaRPr>
          </a:p>
        </p:txBody>
      </p:sp>
    </p:spTree>
    <p:extLst>
      <p:ext uri="{BB962C8B-B14F-4D97-AF65-F5344CB8AC3E}">
        <p14:creationId xmlns:p14="http://schemas.microsoft.com/office/powerpoint/2010/main" val="18527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2000" tmFilter="0, 0; .2, .5; .8, .5; 1, 0"/>
                                        <p:tgtEl>
                                          <p:spTgt spid="36"/>
                                        </p:tgtEl>
                                      </p:cBhvr>
                                    </p:animEffect>
                                    <p:animScale>
                                      <p:cBhvr>
                                        <p:cTn id="7" dur="1000" autoRev="1" fill="hold"/>
                                        <p:tgtEl>
                                          <p:spTgt spid="3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99E283-0802-63BC-5AA7-A4C723A764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7B3865-9239-6AC0-C488-08BD48F2356E}"/>
              </a:ext>
            </a:extLst>
          </p:cNvPr>
          <p:cNvSpPr>
            <a:spLocks noGrp="1"/>
          </p:cNvSpPr>
          <p:nvPr>
            <p:ph type="title"/>
          </p:nvPr>
        </p:nvSpPr>
        <p:spPr>
          <a:xfrm>
            <a:off x="895825" y="484987"/>
            <a:ext cx="10400347" cy="1011073"/>
          </a:xfrm>
        </p:spPr>
        <p:txBody>
          <a:bodyPr anchor="t">
            <a:normAutofit fontScale="90000"/>
          </a:bodyPr>
          <a:lstStyle/>
          <a:p>
            <a:pPr algn="ctr"/>
            <a:r>
              <a:rPr lang="en-US" sz="3600" dirty="0">
                <a:solidFill>
                  <a:schemeClr val="tx1"/>
                </a:solidFill>
              </a:rPr>
              <a:t>Abusing Azure DevOps Admin to compromise Privileged Service Principal</a:t>
            </a:r>
            <a:r>
              <a:rPr lang="en-US" sz="3600" dirty="0"/>
              <a:t>  </a:t>
            </a:r>
          </a:p>
        </p:txBody>
      </p:sp>
      <p:pic>
        <p:nvPicPr>
          <p:cNvPr id="4" name="Picture 3" descr="A screenshot of a computer program&#10;&#10;AI-generated content may be incorrect.">
            <a:extLst>
              <a:ext uri="{FF2B5EF4-FFF2-40B4-BE49-F238E27FC236}">
                <a16:creationId xmlns:a16="http://schemas.microsoft.com/office/drawing/2014/main" id="{D3A031D1-1195-C73A-BF82-49E9C00F914A}"/>
              </a:ext>
            </a:extLst>
          </p:cNvPr>
          <p:cNvPicPr>
            <a:picLocks noChangeAspect="1"/>
          </p:cNvPicPr>
          <p:nvPr/>
        </p:nvPicPr>
        <p:blipFill>
          <a:blip r:embed="rId2"/>
          <a:stretch>
            <a:fillRect/>
          </a:stretch>
        </p:blipFill>
        <p:spPr>
          <a:xfrm>
            <a:off x="1525098" y="1889760"/>
            <a:ext cx="9141802" cy="4609894"/>
          </a:xfrm>
          <a:prstGeom prst="rect">
            <a:avLst/>
          </a:prstGeom>
        </p:spPr>
      </p:pic>
    </p:spTree>
    <p:extLst>
      <p:ext uri="{BB962C8B-B14F-4D97-AF65-F5344CB8AC3E}">
        <p14:creationId xmlns:p14="http://schemas.microsoft.com/office/powerpoint/2010/main" val="41855324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63A6B0D2-F2EF-D34A-1891-E57127132622}"/>
            </a:ext>
          </a:extLst>
        </p:cNvPr>
        <p:cNvGrpSpPr/>
        <p:nvPr/>
      </p:nvGrpSpPr>
      <p:grpSpPr>
        <a:xfrm>
          <a:off x="0" y="0"/>
          <a:ext cx="0" cy="0"/>
          <a:chOff x="0" y="0"/>
          <a:chExt cx="0" cy="0"/>
        </a:xfrm>
      </p:grpSpPr>
      <p:pic>
        <p:nvPicPr>
          <p:cNvPr id="5" name="Picture 4" descr="Different board game pieces">
            <a:extLst>
              <a:ext uri="{FF2B5EF4-FFF2-40B4-BE49-F238E27FC236}">
                <a16:creationId xmlns:a16="http://schemas.microsoft.com/office/drawing/2014/main" id="{112AC7B6-77C3-76C5-67A2-C18FAD6DD7B5}"/>
              </a:ext>
            </a:extLst>
          </p:cNvPr>
          <p:cNvPicPr>
            <a:picLocks noChangeAspect="1"/>
          </p:cNvPicPr>
          <p:nvPr/>
        </p:nvPicPr>
        <p:blipFill>
          <a:blip r:embed="rId3">
            <a:duotone>
              <a:prstClr val="black"/>
              <a:schemeClr val="bg1">
                <a:tint val="45000"/>
                <a:satMod val="400000"/>
              </a:schemeClr>
            </a:duotone>
            <a:alphaModFix amt="25000"/>
          </a:blip>
          <a:srcRect r="444"/>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4B8D2241-4832-1337-6768-56637C446120}"/>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Community Toys for Girlz &amp;&amp; Boyz</a:t>
            </a:r>
          </a:p>
        </p:txBody>
      </p:sp>
    </p:spTree>
    <p:extLst>
      <p:ext uri="{BB962C8B-B14F-4D97-AF65-F5344CB8AC3E}">
        <p14:creationId xmlns:p14="http://schemas.microsoft.com/office/powerpoint/2010/main" val="14820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0A62D1-8700-A93A-CE3D-A0819A06A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9A6238-F4A0-3B5F-A2DF-8F0339B1860C}"/>
              </a:ext>
            </a:extLst>
          </p:cNvPr>
          <p:cNvSpPr>
            <a:spLocks noGrp="1"/>
          </p:cNvSpPr>
          <p:nvPr>
            <p:ph type="title"/>
          </p:nvPr>
        </p:nvSpPr>
        <p:spPr>
          <a:xfrm>
            <a:off x="1304845" y="627303"/>
            <a:ext cx="9579134" cy="87899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Community Toys for Girlz &amp;&amp; </a:t>
            </a:r>
            <a:r>
              <a:rPr lang="en-US" sz="3600" dirty="0" err="1">
                <a:latin typeface="Arial" panose="020B0604020202020204" pitchFamily="34" charset="0"/>
                <a:cs typeface="Arial" panose="020B0604020202020204" pitchFamily="34" charset="0"/>
              </a:rPr>
              <a:t>Boyz</a:t>
            </a:r>
            <a:endParaRPr lang="en-US" sz="3600"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E4F7D069-D61F-AD53-B60B-C583AE653470}"/>
              </a:ext>
            </a:extLst>
          </p:cNvPr>
          <p:cNvSpPr>
            <a:spLocks noGrp="1"/>
          </p:cNvSpPr>
          <p:nvPr>
            <p:ph idx="1"/>
          </p:nvPr>
        </p:nvSpPr>
        <p:spPr>
          <a:xfrm>
            <a:off x="1141413" y="2135774"/>
            <a:ext cx="9905998" cy="3211478"/>
          </a:xfrm>
        </p:spPr>
        <p:txBody>
          <a:bodyPr>
            <a:normAutofit/>
          </a:bodyPr>
          <a:lstStyle/>
          <a:p>
            <a:r>
              <a:rPr lang="en-US" dirty="0"/>
              <a:t>Hunting Overprivileged Service Principals</a:t>
            </a:r>
            <a:endParaRPr lang="en-US" dirty="0">
              <a:solidFill>
                <a:schemeClr val="tx1"/>
              </a:solidFill>
            </a:endParaRPr>
          </a:p>
          <a:p>
            <a:r>
              <a:rPr lang="en-US" dirty="0"/>
              <a:t>Surfaces Entra ID and Subscription </a:t>
            </a:r>
            <a:r>
              <a:rPr lang="en-US" b="1" dirty="0"/>
              <a:t>roles </a:t>
            </a:r>
            <a:r>
              <a:rPr lang="en-US" dirty="0"/>
              <a:t>as well as</a:t>
            </a:r>
            <a:r>
              <a:rPr lang="en-US" b="1" dirty="0"/>
              <a:t> </a:t>
            </a:r>
            <a:r>
              <a:rPr lang="en-US" b="1" dirty="0">
                <a:solidFill>
                  <a:srgbClr val="FF0000"/>
                </a:solidFill>
              </a:rPr>
              <a:t>app permissions </a:t>
            </a:r>
            <a:r>
              <a:rPr lang="en-US" dirty="0"/>
              <a:t>that create unnecessary or unsafe blast radius</a:t>
            </a:r>
          </a:p>
          <a:p>
            <a:r>
              <a:rPr lang="en-US" dirty="0"/>
              <a:t>Flags dangerous permissions</a:t>
            </a:r>
            <a:endParaRPr lang="en-US" dirty="0">
              <a:solidFill>
                <a:schemeClr val="tx1"/>
              </a:solidFill>
            </a:endParaRPr>
          </a:p>
          <a:p>
            <a:pPr marL="0" indent="0">
              <a:buNone/>
            </a:pPr>
            <a:endParaRPr lang="en-US" dirty="0"/>
          </a:p>
          <a:p>
            <a:pPr marL="0" indent="0">
              <a:buNone/>
            </a:pPr>
            <a:r>
              <a:rPr lang="en-US" dirty="0"/>
              <a:t>Designed for </a:t>
            </a:r>
            <a:r>
              <a:rPr lang="en-US" b="1" dirty="0">
                <a:solidFill>
                  <a:srgbClr val="FF0000"/>
                </a:solidFill>
              </a:rPr>
              <a:t>red teamers</a:t>
            </a:r>
            <a:r>
              <a:rPr lang="en-US" dirty="0"/>
              <a:t>, </a:t>
            </a:r>
            <a:r>
              <a:rPr lang="en-US" b="1" dirty="0">
                <a:solidFill>
                  <a:srgbClr val="FF0000"/>
                </a:solidFill>
              </a:rPr>
              <a:t>cloud security researchers</a:t>
            </a:r>
            <a:r>
              <a:rPr lang="en-US" dirty="0"/>
              <a:t>, and </a:t>
            </a:r>
            <a:r>
              <a:rPr lang="en-US" b="1" dirty="0">
                <a:solidFill>
                  <a:srgbClr val="FF0000"/>
                </a:solidFill>
              </a:rPr>
              <a:t>defenders</a:t>
            </a:r>
            <a:r>
              <a:rPr lang="en-US" dirty="0"/>
              <a:t> to identify privilege escalation risks</a:t>
            </a:r>
            <a:endParaRPr lang="en-US" dirty="0">
              <a:solidFill>
                <a:srgbClr val="FF0000"/>
              </a:solidFill>
            </a:endParaRPr>
          </a:p>
        </p:txBody>
      </p:sp>
      <p:sp>
        <p:nvSpPr>
          <p:cNvPr id="5" name="Content Placeholder 2">
            <a:extLst>
              <a:ext uri="{FF2B5EF4-FFF2-40B4-BE49-F238E27FC236}">
                <a16:creationId xmlns:a16="http://schemas.microsoft.com/office/drawing/2014/main" id="{7F572913-4BF6-CEB6-A9A6-AC86055B7E8E}"/>
              </a:ext>
            </a:extLst>
          </p:cNvPr>
          <p:cNvSpPr txBox="1">
            <a:spLocks/>
          </p:cNvSpPr>
          <p:nvPr/>
        </p:nvSpPr>
        <p:spPr>
          <a:xfrm>
            <a:off x="732028" y="1506296"/>
            <a:ext cx="8533928" cy="85467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b="1" dirty="0">
                <a:solidFill>
                  <a:srgbClr val="FF0000"/>
                </a:solidFill>
              </a:rPr>
              <a:t>App-Hunter - </a:t>
            </a:r>
            <a:r>
              <a:rPr lang="en-US" b="1" dirty="0">
                <a:solidFill>
                  <a:schemeClr val="tx1"/>
                </a:solidFill>
              </a:rPr>
              <a:t>A Go-To PowerShell Tool to:</a:t>
            </a:r>
          </a:p>
        </p:txBody>
      </p:sp>
    </p:spTree>
    <p:extLst>
      <p:ext uri="{BB962C8B-B14F-4D97-AF65-F5344CB8AC3E}">
        <p14:creationId xmlns:p14="http://schemas.microsoft.com/office/powerpoint/2010/main" val="1431965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7DDC92-C94A-60B3-2D70-732D7B02D8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00F616-42F2-14BE-5203-6D456D4AECE9}"/>
              </a:ext>
            </a:extLst>
          </p:cNvPr>
          <p:cNvSpPr>
            <a:spLocks noGrp="1"/>
          </p:cNvSpPr>
          <p:nvPr>
            <p:ph type="title"/>
          </p:nvPr>
        </p:nvSpPr>
        <p:spPr>
          <a:xfrm>
            <a:off x="1306433" y="388427"/>
            <a:ext cx="9579134" cy="87899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Community Toys for Girlz &amp;&amp; </a:t>
            </a:r>
            <a:r>
              <a:rPr lang="en-US" sz="3600" dirty="0" err="1">
                <a:latin typeface="Arial" panose="020B0604020202020204" pitchFamily="34" charset="0"/>
                <a:cs typeface="Arial" panose="020B0604020202020204" pitchFamily="34" charset="0"/>
              </a:rPr>
              <a:t>Boyz</a:t>
            </a:r>
            <a:endParaRPr lang="en-US" sz="3600" dirty="0">
              <a:latin typeface="Arial" panose="020B0604020202020204" pitchFamily="34" charset="0"/>
              <a:cs typeface="Arial" panose="020B0604020202020204" pitchFamily="34" charset="0"/>
            </a:endParaRPr>
          </a:p>
        </p:txBody>
      </p:sp>
      <p:pic>
        <p:nvPicPr>
          <p:cNvPr id="4" name="Final-App-Hunter-Demo">
            <a:hlinkClick r:id="" action="ppaction://media"/>
            <a:extLst>
              <a:ext uri="{FF2B5EF4-FFF2-40B4-BE49-F238E27FC236}">
                <a16:creationId xmlns:a16="http://schemas.microsoft.com/office/drawing/2014/main" id="{499AAFC7-C654-A5C7-6CDC-356AFB00FDE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26754" y="1267420"/>
            <a:ext cx="9738492" cy="5477381"/>
          </a:xfrm>
        </p:spPr>
      </p:pic>
    </p:spTree>
    <p:extLst>
      <p:ext uri="{BB962C8B-B14F-4D97-AF65-F5344CB8AC3E}">
        <p14:creationId xmlns:p14="http://schemas.microsoft.com/office/powerpoint/2010/main" val="347627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3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a:extLst>
            <a:ext uri="{FF2B5EF4-FFF2-40B4-BE49-F238E27FC236}">
              <a16:creationId xmlns:a16="http://schemas.microsoft.com/office/drawing/2014/main" id="{0495C35D-3412-F4E9-B210-AE4B5DABC1EC}"/>
            </a:ext>
          </a:extLst>
        </p:cNvPr>
        <p:cNvGrpSpPr/>
        <p:nvPr/>
      </p:nvGrpSpPr>
      <p:grpSpPr>
        <a:xfrm>
          <a:off x="0" y="0"/>
          <a:ext cx="0" cy="0"/>
          <a:chOff x="0" y="0"/>
          <a:chExt cx="0" cy="0"/>
        </a:xfrm>
      </p:grpSpPr>
      <p:pic>
        <p:nvPicPr>
          <p:cNvPr id="4" name="Picture 3" descr="Sample being pipetted into a petri dish">
            <a:extLst>
              <a:ext uri="{FF2B5EF4-FFF2-40B4-BE49-F238E27FC236}">
                <a16:creationId xmlns:a16="http://schemas.microsoft.com/office/drawing/2014/main" id="{A8EDCCEF-9A77-2836-AA85-E1ECCBD366DE}"/>
              </a:ext>
            </a:extLst>
          </p:cNvPr>
          <p:cNvPicPr>
            <a:picLocks noChangeAspect="1"/>
          </p:cNvPicPr>
          <p:nvPr/>
        </p:nvPicPr>
        <p:blipFill>
          <a:blip r:embed="rId3">
            <a:duotone>
              <a:prstClr val="black"/>
              <a:schemeClr val="bg1">
                <a:tint val="45000"/>
                <a:satMod val="400000"/>
              </a:schemeClr>
            </a:duotone>
            <a:alphaModFix amt="25000"/>
          </a:blip>
          <a:srcRect t="17929" b="6820"/>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E1862E6-E603-6E44-7A79-899341FE6429}"/>
              </a:ext>
            </a:extLst>
          </p:cNvPr>
          <p:cNvSpPr>
            <a:spLocks noGrp="1"/>
          </p:cNvSpPr>
          <p:nvPr>
            <p:ph type="title"/>
          </p:nvPr>
        </p:nvSpPr>
        <p:spPr>
          <a:xfrm>
            <a:off x="1751012" y="609601"/>
            <a:ext cx="8676222" cy="3200400"/>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DETECTIONS &amp; remediation</a:t>
            </a:r>
          </a:p>
        </p:txBody>
      </p:sp>
    </p:spTree>
    <p:extLst>
      <p:ext uri="{BB962C8B-B14F-4D97-AF65-F5344CB8AC3E}">
        <p14:creationId xmlns:p14="http://schemas.microsoft.com/office/powerpoint/2010/main" val="223608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88C034-907D-F2EA-9629-73442E96CC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45AB9-6998-8D4A-6624-77427AAB59CC}"/>
              </a:ext>
            </a:extLst>
          </p:cNvPr>
          <p:cNvSpPr>
            <a:spLocks noGrp="1"/>
          </p:cNvSpPr>
          <p:nvPr>
            <p:ph type="title"/>
          </p:nvPr>
        </p:nvSpPr>
        <p:spPr>
          <a:xfrm>
            <a:off x="2338188" y="910150"/>
            <a:ext cx="7512447" cy="74691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DETECTIONS &amp; remediation</a:t>
            </a:r>
          </a:p>
        </p:txBody>
      </p:sp>
      <p:pic>
        <p:nvPicPr>
          <p:cNvPr id="6" name="Picture 5" descr="A screenshot of a computer&#10;&#10;AI-generated content may be incorrect.">
            <a:extLst>
              <a:ext uri="{FF2B5EF4-FFF2-40B4-BE49-F238E27FC236}">
                <a16:creationId xmlns:a16="http://schemas.microsoft.com/office/drawing/2014/main" id="{4AE68222-F356-E37E-DB2E-9EFD8BC5DF4E}"/>
              </a:ext>
            </a:extLst>
          </p:cNvPr>
          <p:cNvPicPr>
            <a:picLocks noChangeAspect="1"/>
          </p:cNvPicPr>
          <p:nvPr/>
        </p:nvPicPr>
        <p:blipFill>
          <a:blip r:embed="rId2"/>
          <a:stretch>
            <a:fillRect/>
          </a:stretch>
        </p:blipFill>
        <p:spPr>
          <a:xfrm>
            <a:off x="1447800" y="1759412"/>
            <a:ext cx="9749176" cy="4188438"/>
          </a:xfrm>
          <a:prstGeom prst="rect">
            <a:avLst/>
          </a:prstGeom>
        </p:spPr>
      </p:pic>
    </p:spTree>
    <p:extLst>
      <p:ext uri="{BB962C8B-B14F-4D97-AF65-F5344CB8AC3E}">
        <p14:creationId xmlns:p14="http://schemas.microsoft.com/office/powerpoint/2010/main" val="42292858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3213E2-7259-22B1-4C64-BEE463A4BA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D79F44-A1BB-3821-628C-9B919812E261}"/>
              </a:ext>
            </a:extLst>
          </p:cNvPr>
          <p:cNvSpPr>
            <a:spLocks noGrp="1"/>
          </p:cNvSpPr>
          <p:nvPr>
            <p:ph type="title"/>
          </p:nvPr>
        </p:nvSpPr>
        <p:spPr>
          <a:xfrm>
            <a:off x="2338188" y="910150"/>
            <a:ext cx="7512447" cy="74691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DETECTIONS &amp; remediation</a:t>
            </a:r>
          </a:p>
        </p:txBody>
      </p:sp>
      <p:pic>
        <p:nvPicPr>
          <p:cNvPr id="4" name="Picture 3" descr="A screenshot of a computer&#10;&#10;AI-generated content may be incorrect.">
            <a:extLst>
              <a:ext uri="{FF2B5EF4-FFF2-40B4-BE49-F238E27FC236}">
                <a16:creationId xmlns:a16="http://schemas.microsoft.com/office/drawing/2014/main" id="{CACEDFFA-D4AD-E071-AF78-1AC9C833507C}"/>
              </a:ext>
            </a:extLst>
          </p:cNvPr>
          <p:cNvPicPr>
            <a:picLocks noChangeAspect="1"/>
          </p:cNvPicPr>
          <p:nvPr/>
        </p:nvPicPr>
        <p:blipFill>
          <a:blip r:embed="rId2"/>
          <a:stretch>
            <a:fillRect/>
          </a:stretch>
        </p:blipFill>
        <p:spPr>
          <a:xfrm>
            <a:off x="1816668" y="1657063"/>
            <a:ext cx="8558663" cy="4910604"/>
          </a:xfrm>
          <a:prstGeom prst="rect">
            <a:avLst/>
          </a:prstGeom>
        </p:spPr>
      </p:pic>
    </p:spTree>
    <p:extLst>
      <p:ext uri="{BB962C8B-B14F-4D97-AF65-F5344CB8AC3E}">
        <p14:creationId xmlns:p14="http://schemas.microsoft.com/office/powerpoint/2010/main" val="5018754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9065F8-82AA-471D-24D6-3EC94C6763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404CD-3A41-63A6-A48E-F95CEB9CCA7F}"/>
              </a:ext>
            </a:extLst>
          </p:cNvPr>
          <p:cNvSpPr>
            <a:spLocks noGrp="1"/>
          </p:cNvSpPr>
          <p:nvPr>
            <p:ph type="title"/>
          </p:nvPr>
        </p:nvSpPr>
        <p:spPr>
          <a:xfrm>
            <a:off x="2338188" y="910150"/>
            <a:ext cx="7512447" cy="74691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DETECTIONS &amp; remediation</a:t>
            </a:r>
          </a:p>
        </p:txBody>
      </p:sp>
      <p:pic>
        <p:nvPicPr>
          <p:cNvPr id="4" name="Picture 3" descr="A screenshot of a computer&#10;&#10;AI-generated content may be incorrect.">
            <a:extLst>
              <a:ext uri="{FF2B5EF4-FFF2-40B4-BE49-F238E27FC236}">
                <a16:creationId xmlns:a16="http://schemas.microsoft.com/office/drawing/2014/main" id="{C4BB13F8-27F5-656D-FA52-DBB952018671}"/>
              </a:ext>
            </a:extLst>
          </p:cNvPr>
          <p:cNvPicPr>
            <a:picLocks noChangeAspect="1"/>
          </p:cNvPicPr>
          <p:nvPr/>
        </p:nvPicPr>
        <p:blipFill>
          <a:blip r:embed="rId2"/>
          <a:stretch>
            <a:fillRect/>
          </a:stretch>
        </p:blipFill>
        <p:spPr>
          <a:xfrm>
            <a:off x="1816668" y="1657063"/>
            <a:ext cx="8558663" cy="4910604"/>
          </a:xfrm>
          <a:prstGeom prst="rect">
            <a:avLst/>
          </a:prstGeom>
        </p:spPr>
      </p:pic>
      <p:pic>
        <p:nvPicPr>
          <p:cNvPr id="3" name="Picture 2">
            <a:extLst>
              <a:ext uri="{FF2B5EF4-FFF2-40B4-BE49-F238E27FC236}">
                <a16:creationId xmlns:a16="http://schemas.microsoft.com/office/drawing/2014/main" id="{DEF99408-34AA-1CFE-7A03-0862F9912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615" y="3429000"/>
            <a:ext cx="7669421" cy="2367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0036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CF5AAB-ED47-9736-D0D1-321012806F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BFDC8-7849-DD4B-F7A6-99EFE159F614}"/>
              </a:ext>
            </a:extLst>
          </p:cNvPr>
          <p:cNvSpPr>
            <a:spLocks noGrp="1"/>
          </p:cNvSpPr>
          <p:nvPr>
            <p:ph type="title"/>
          </p:nvPr>
        </p:nvSpPr>
        <p:spPr>
          <a:xfrm>
            <a:off x="2338188" y="910150"/>
            <a:ext cx="7512447" cy="74691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DETECTIONS &amp; remediation</a:t>
            </a:r>
          </a:p>
        </p:txBody>
      </p:sp>
      <p:pic>
        <p:nvPicPr>
          <p:cNvPr id="10" name="Picture 9">
            <a:extLst>
              <a:ext uri="{FF2B5EF4-FFF2-40B4-BE49-F238E27FC236}">
                <a16:creationId xmlns:a16="http://schemas.microsoft.com/office/drawing/2014/main" id="{E7E030F9-30A8-66FC-33CD-F4779CE926D1}"/>
              </a:ext>
            </a:extLst>
          </p:cNvPr>
          <p:cNvPicPr>
            <a:picLocks noChangeAspect="1"/>
          </p:cNvPicPr>
          <p:nvPr/>
        </p:nvPicPr>
        <p:blipFill>
          <a:blip r:embed="rId2"/>
          <a:stretch>
            <a:fillRect/>
          </a:stretch>
        </p:blipFill>
        <p:spPr>
          <a:xfrm>
            <a:off x="618966" y="2081385"/>
            <a:ext cx="10950889" cy="3330229"/>
          </a:xfrm>
          <a:prstGeom prst="rect">
            <a:avLst/>
          </a:prstGeom>
        </p:spPr>
      </p:pic>
      <p:sp>
        <p:nvSpPr>
          <p:cNvPr id="3" name="Rectangle 2">
            <a:extLst>
              <a:ext uri="{FF2B5EF4-FFF2-40B4-BE49-F238E27FC236}">
                <a16:creationId xmlns:a16="http://schemas.microsoft.com/office/drawing/2014/main" id="{4E982983-E9F9-9AB1-4AF8-595833C8756F}"/>
              </a:ext>
            </a:extLst>
          </p:cNvPr>
          <p:cNvSpPr/>
          <p:nvPr/>
        </p:nvSpPr>
        <p:spPr>
          <a:xfrm>
            <a:off x="3644900" y="3657600"/>
            <a:ext cx="7505700" cy="9906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rgbClr val="FF0000"/>
              </a:solidFill>
            </a:endParaRPr>
          </a:p>
        </p:txBody>
      </p:sp>
    </p:spTree>
    <p:extLst>
      <p:ext uri="{BB962C8B-B14F-4D97-AF65-F5344CB8AC3E}">
        <p14:creationId xmlns:p14="http://schemas.microsoft.com/office/powerpoint/2010/main" val="555582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FD3E41-B97F-1382-5E84-90CDD4D12B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A72358-0ADE-348B-F576-A1832041B71A}"/>
              </a:ext>
            </a:extLst>
          </p:cNvPr>
          <p:cNvSpPr>
            <a:spLocks noGrp="1"/>
          </p:cNvSpPr>
          <p:nvPr>
            <p:ph type="title"/>
          </p:nvPr>
        </p:nvSpPr>
        <p:spPr>
          <a:xfrm>
            <a:off x="2338188" y="910150"/>
            <a:ext cx="7512447" cy="746913"/>
          </a:xfrm>
        </p:spPr>
        <p:txBody>
          <a:bodyPr anchor="t">
            <a:normAutofit/>
          </a:bodyPr>
          <a:lstStyle/>
          <a:p>
            <a:pPr>
              <a:lnSpc>
                <a:spcPct val="110000"/>
              </a:lnSpc>
            </a:pPr>
            <a:r>
              <a:rPr lang="en-US" sz="3600" dirty="0">
                <a:latin typeface="Arial" panose="020B0604020202020204" pitchFamily="34" charset="0"/>
                <a:cs typeface="Arial" panose="020B0604020202020204" pitchFamily="34" charset="0"/>
              </a:rPr>
              <a:t>DETECTIONS &amp; remediation</a:t>
            </a:r>
          </a:p>
        </p:txBody>
      </p:sp>
      <p:sp>
        <p:nvSpPr>
          <p:cNvPr id="3" name="Content Placeholder 2">
            <a:extLst>
              <a:ext uri="{FF2B5EF4-FFF2-40B4-BE49-F238E27FC236}">
                <a16:creationId xmlns:a16="http://schemas.microsoft.com/office/drawing/2014/main" id="{3522C291-6E9F-0E73-F394-CB332001D6EE}"/>
              </a:ext>
            </a:extLst>
          </p:cNvPr>
          <p:cNvSpPr>
            <a:spLocks noGrp="1"/>
          </p:cNvSpPr>
          <p:nvPr>
            <p:ph idx="1"/>
          </p:nvPr>
        </p:nvSpPr>
        <p:spPr>
          <a:xfrm>
            <a:off x="825500" y="2171700"/>
            <a:ext cx="10718799" cy="4914900"/>
          </a:xfrm>
        </p:spPr>
        <p:txBody>
          <a:bodyPr>
            <a:normAutofit/>
          </a:bodyPr>
          <a:lstStyle/>
          <a:p>
            <a:r>
              <a:rPr lang="en-US" dirty="0">
                <a:solidFill>
                  <a:srgbClr val="FF0000"/>
                </a:solidFill>
              </a:rPr>
              <a:t>Enterprise applications </a:t>
            </a:r>
            <a:r>
              <a:rPr lang="en-US" dirty="0"/>
              <a:t>Must</a:t>
            </a:r>
            <a:r>
              <a:rPr lang="en-US" dirty="0">
                <a:solidFill>
                  <a:srgbClr val="FF0000"/>
                </a:solidFill>
              </a:rPr>
              <a:t> </a:t>
            </a:r>
            <a:r>
              <a:rPr lang="en-US" dirty="0"/>
              <a:t>be Configured According to the </a:t>
            </a:r>
            <a:r>
              <a:rPr lang="en-US" dirty="0">
                <a:solidFill>
                  <a:srgbClr val="FF0000"/>
                </a:solidFill>
              </a:rPr>
              <a:t>Principle of Least Privilege</a:t>
            </a:r>
          </a:p>
          <a:p>
            <a:r>
              <a:rPr lang="en-US" dirty="0">
                <a:solidFill>
                  <a:srgbClr val="FF0000"/>
                </a:solidFill>
              </a:rPr>
              <a:t>Regularly REVIEW Enterprise Application Permissions</a:t>
            </a:r>
          </a:p>
          <a:p>
            <a:r>
              <a:rPr lang="en-US" dirty="0">
                <a:solidFill>
                  <a:srgbClr val="FF0000"/>
                </a:solidFill>
              </a:rPr>
              <a:t>Custom </a:t>
            </a:r>
            <a:r>
              <a:rPr lang="en-US" dirty="0"/>
              <a:t>Application</a:t>
            </a:r>
            <a:r>
              <a:rPr lang="en-US" dirty="0">
                <a:solidFill>
                  <a:srgbClr val="FF0000"/>
                </a:solidFill>
              </a:rPr>
              <a:t> Owners </a:t>
            </a:r>
            <a:r>
              <a:rPr lang="en-US" dirty="0"/>
              <a:t>Should be </a:t>
            </a:r>
            <a:r>
              <a:rPr lang="en-US" dirty="0">
                <a:solidFill>
                  <a:srgbClr val="FF0000"/>
                </a:solidFill>
              </a:rPr>
              <a:t>Monitored</a:t>
            </a:r>
            <a:r>
              <a:rPr lang="en-US" dirty="0"/>
              <a:t> as </a:t>
            </a:r>
            <a:r>
              <a:rPr lang="en-US" dirty="0">
                <a:solidFill>
                  <a:srgbClr val="FF0000"/>
                </a:solidFill>
              </a:rPr>
              <a:t>High-Privileged Users</a:t>
            </a:r>
          </a:p>
          <a:p>
            <a:r>
              <a:rPr lang="en-US" dirty="0"/>
              <a:t>Configure</a:t>
            </a:r>
            <a:r>
              <a:rPr lang="en-US" dirty="0">
                <a:solidFill>
                  <a:srgbClr val="FF0000"/>
                </a:solidFill>
              </a:rPr>
              <a:t> DevOps Security </a:t>
            </a:r>
            <a:r>
              <a:rPr lang="en-US" dirty="0"/>
              <a:t>for Microsoft Defender For Cloud</a:t>
            </a:r>
          </a:p>
          <a:p>
            <a:r>
              <a:rPr lang="en-US" dirty="0">
                <a:solidFill>
                  <a:srgbClr val="FF0000"/>
                </a:solidFill>
              </a:rPr>
              <a:t>Cloud Application Administrators SHOULD BE Treated as Highly-Privileged Role</a:t>
            </a:r>
          </a:p>
          <a:p>
            <a:r>
              <a:rPr lang="en-US" dirty="0"/>
              <a:t>Consider</a:t>
            </a:r>
            <a:r>
              <a:rPr lang="en-US" b="1" dirty="0">
                <a:effectLst/>
              </a:rPr>
              <a:t> </a:t>
            </a:r>
            <a:r>
              <a:rPr lang="en-US" dirty="0">
                <a:solidFill>
                  <a:srgbClr val="FF0000"/>
                </a:solidFill>
              </a:rPr>
              <a:t>Conditional Access </a:t>
            </a:r>
            <a:r>
              <a:rPr lang="en-US" dirty="0"/>
              <a:t>for</a:t>
            </a:r>
            <a:r>
              <a:rPr lang="en-US" b="1" dirty="0">
                <a:effectLst/>
              </a:rPr>
              <a:t> </a:t>
            </a:r>
            <a:r>
              <a:rPr lang="en-US" dirty="0">
                <a:solidFill>
                  <a:srgbClr val="FF0000"/>
                </a:solidFill>
              </a:rPr>
              <a:t>Workload Identities</a:t>
            </a:r>
          </a:p>
          <a:p>
            <a:r>
              <a:rPr lang="en-US" dirty="0"/>
              <a:t>Conditional Access Policy (CAP) should </a:t>
            </a:r>
            <a:r>
              <a:rPr lang="en-US" dirty="0">
                <a:solidFill>
                  <a:srgbClr val="FF0000"/>
                </a:solidFill>
              </a:rPr>
              <a:t>Require Multifactor Authentication Regardless</a:t>
            </a:r>
            <a:r>
              <a:rPr lang="en-US" dirty="0"/>
              <a:t> of the </a:t>
            </a:r>
            <a:r>
              <a:rPr lang="en-US" dirty="0">
                <a:solidFill>
                  <a:srgbClr val="FF0000"/>
                </a:solidFill>
              </a:rPr>
              <a:t>Location</a:t>
            </a:r>
          </a:p>
          <a:p>
            <a:pPr marL="0" indent="0">
              <a:buNone/>
            </a:pPr>
            <a:endParaRPr lang="en-US" dirty="0">
              <a:solidFill>
                <a:srgbClr val="FF0000"/>
              </a:solidFill>
            </a:endParaRPr>
          </a:p>
          <a:p>
            <a:endParaRPr lang="en-US" dirty="0"/>
          </a:p>
          <a:p>
            <a:pPr marL="0" indent="0">
              <a:buNone/>
            </a:pPr>
            <a:endParaRPr lang="en-US" dirty="0"/>
          </a:p>
        </p:txBody>
      </p:sp>
    </p:spTree>
    <p:extLst>
      <p:ext uri="{BB962C8B-B14F-4D97-AF65-F5344CB8AC3E}">
        <p14:creationId xmlns:p14="http://schemas.microsoft.com/office/powerpoint/2010/main" val="1806734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1B0899-3987-6806-730C-BEEDA1B43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E3B121-5C84-7754-EA23-F444C5D29141}"/>
              </a:ext>
            </a:extLst>
          </p:cNvPr>
          <p:cNvSpPr>
            <a:spLocks noGrp="1"/>
          </p:cNvSpPr>
          <p:nvPr>
            <p:ph type="title"/>
          </p:nvPr>
        </p:nvSpPr>
        <p:spPr>
          <a:xfrm>
            <a:off x="3648399" y="656208"/>
            <a:ext cx="4895202" cy="1425388"/>
          </a:xfrm>
        </p:spPr>
        <p:txBody>
          <a:bodyPr anchor="t">
            <a:normAutofit/>
          </a:bodyPr>
          <a:lstStyle/>
          <a:p>
            <a:r>
              <a:rPr lang="en-US" sz="3600"/>
              <a:t>Existing Landscape</a:t>
            </a:r>
          </a:p>
        </p:txBody>
      </p:sp>
      <p:sp>
        <p:nvSpPr>
          <p:cNvPr id="4" name="Content Placeholder 2">
            <a:extLst>
              <a:ext uri="{FF2B5EF4-FFF2-40B4-BE49-F238E27FC236}">
                <a16:creationId xmlns:a16="http://schemas.microsoft.com/office/drawing/2014/main" id="{12ADD759-41FB-87B7-85BF-1625409ADBB6}"/>
              </a:ext>
            </a:extLst>
          </p:cNvPr>
          <p:cNvSpPr>
            <a:spLocks noGrp="1"/>
          </p:cNvSpPr>
          <p:nvPr>
            <p:ph idx="1"/>
          </p:nvPr>
        </p:nvSpPr>
        <p:spPr>
          <a:xfrm>
            <a:off x="1048869" y="1960565"/>
            <a:ext cx="10400347" cy="3666567"/>
          </a:xfrm>
        </p:spPr>
        <p:txBody>
          <a:bodyPr>
            <a:normAutofit/>
          </a:bodyPr>
          <a:lstStyle/>
          <a:p>
            <a:r>
              <a:rPr lang="en-US" sz="2400" dirty="0">
                <a:solidFill>
                  <a:schemeClr val="tx1"/>
                </a:solidFill>
              </a:rPr>
              <a:t>The Dominance of Enterprise Applications:</a:t>
            </a:r>
          </a:p>
          <a:p>
            <a:pPr lvl="1"/>
            <a:r>
              <a:rPr lang="en-US" dirty="0"/>
              <a:t>Their rise is inevitable — </a:t>
            </a:r>
            <a:r>
              <a:rPr lang="en-US" b="1" dirty="0">
                <a:solidFill>
                  <a:srgbClr val="FF0000"/>
                </a:solidFill>
              </a:rPr>
              <a:t>they drive innovation</a:t>
            </a:r>
            <a:endParaRPr lang="en-US" dirty="0">
              <a:solidFill>
                <a:srgbClr val="FF0000"/>
              </a:solidFill>
            </a:endParaRPr>
          </a:p>
          <a:p>
            <a:pPr lvl="1"/>
            <a:r>
              <a:rPr lang="en-US" dirty="0"/>
              <a:t>Offer Powerful automation</a:t>
            </a:r>
            <a:endParaRPr lang="en-US" dirty="0">
              <a:solidFill>
                <a:schemeClr val="tx1"/>
              </a:solidFill>
            </a:endParaRPr>
          </a:p>
          <a:p>
            <a:pPr lvl="1"/>
            <a:r>
              <a:rPr lang="en-US" dirty="0"/>
              <a:t>Enable scalable identity integrations</a:t>
            </a:r>
            <a:endParaRPr lang="en-US" dirty="0">
              <a:solidFill>
                <a:schemeClr val="tx1"/>
              </a:solidFill>
            </a:endParaRPr>
          </a:p>
          <a:p>
            <a:pPr lvl="1"/>
            <a:r>
              <a:rPr lang="en-US" dirty="0"/>
              <a:t>Drive vendor adoption</a:t>
            </a:r>
          </a:p>
          <a:p>
            <a:pPr lvl="1"/>
            <a:r>
              <a:rPr lang="en-US" dirty="0"/>
              <a:t>Organizations increasingly </a:t>
            </a:r>
            <a:r>
              <a:rPr lang="en-US" b="1" dirty="0">
                <a:solidFill>
                  <a:srgbClr val="FF0000"/>
                </a:solidFill>
              </a:rPr>
              <a:t>trust them by default</a:t>
            </a:r>
            <a:endParaRPr lang="en-US" dirty="0">
              <a:solidFill>
                <a:srgbClr val="FF0000"/>
              </a:solidFill>
            </a:endParaRPr>
          </a:p>
          <a:p>
            <a:pPr marL="457200" lvl="1" indent="0">
              <a:buNone/>
            </a:pPr>
            <a:endParaRPr lang="en-US" dirty="0"/>
          </a:p>
          <a:p>
            <a:pPr lvl="1"/>
            <a:endParaRPr lang="en-US" dirty="0">
              <a:solidFill>
                <a:schemeClr val="tx1"/>
              </a:solidFill>
            </a:endParaRPr>
          </a:p>
          <a:p>
            <a:pPr marL="800100" lvl="1" indent="-342900">
              <a:buAutoNum type="arabicParenR"/>
            </a:pPr>
            <a:endParaRPr lang="en-US" dirty="0">
              <a:solidFill>
                <a:schemeClr val="tx1"/>
              </a:solidFill>
            </a:endParaRPr>
          </a:p>
          <a:p>
            <a:pPr lvl="1"/>
            <a:endParaRPr lang="en-US" dirty="0">
              <a:solidFill>
                <a:schemeClr val="tx1"/>
              </a:solidFill>
            </a:endParaRPr>
          </a:p>
        </p:txBody>
      </p:sp>
    </p:spTree>
    <p:extLst>
      <p:ext uri="{BB962C8B-B14F-4D97-AF65-F5344CB8AC3E}">
        <p14:creationId xmlns:p14="http://schemas.microsoft.com/office/powerpoint/2010/main" val="34307388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Magnifying glass and question mark">
            <a:extLst>
              <a:ext uri="{FF2B5EF4-FFF2-40B4-BE49-F238E27FC236}">
                <a16:creationId xmlns:a16="http://schemas.microsoft.com/office/drawing/2014/main" id="{605C9FCA-05AE-FDB9-F142-514CADCD4F3E}"/>
              </a:ext>
            </a:extLst>
          </p:cNvPr>
          <p:cNvPicPr>
            <a:picLocks noChangeAspect="1"/>
          </p:cNvPicPr>
          <p:nvPr/>
        </p:nvPicPr>
        <p:blipFill>
          <a:blip r:embed="rId3">
            <a:biLevel thresh="75000"/>
          </a:blip>
          <a:srcRect/>
          <a:stretch>
            <a:fillRect/>
          </a:stretch>
        </p:blipFill>
        <p:spPr>
          <a:xfrm>
            <a:off x="20" y="10"/>
            <a:ext cx="12191979" cy="6857989"/>
          </a:xfrm>
          <a:prstGeom prst="rect">
            <a:avLst/>
          </a:prstGeom>
        </p:spPr>
      </p:pic>
      <p:sp>
        <p:nvSpPr>
          <p:cNvPr id="2" name="Title 1">
            <a:extLst>
              <a:ext uri="{FF2B5EF4-FFF2-40B4-BE49-F238E27FC236}">
                <a16:creationId xmlns:a16="http://schemas.microsoft.com/office/drawing/2014/main" id="{243F5927-A842-0547-A85D-09EEF1818A54}"/>
              </a:ext>
            </a:extLst>
          </p:cNvPr>
          <p:cNvSpPr>
            <a:spLocks noGrp="1"/>
          </p:cNvSpPr>
          <p:nvPr>
            <p:ph type="title"/>
          </p:nvPr>
        </p:nvSpPr>
        <p:spPr>
          <a:xfrm>
            <a:off x="640080" y="914400"/>
            <a:ext cx="2210696" cy="954741"/>
          </a:xfrm>
        </p:spPr>
        <p:txBody>
          <a:bodyPr vert="horz" lIns="91440" tIns="45720" rIns="91440" bIns="45720" rtlCol="0" anchor="t">
            <a:normAutofit/>
          </a:bodyPr>
          <a:lstStyle/>
          <a:p>
            <a:r>
              <a:rPr lang="en-US" sz="5400" b="1" kern="1200" dirty="0">
                <a:solidFill>
                  <a:srgbClr val="FFFFFF"/>
                </a:solidFill>
                <a:latin typeface="Arial" panose="020B0604020202020204" pitchFamily="34" charset="0"/>
                <a:cs typeface="Arial" panose="020B0604020202020204" pitchFamily="34" charset="0"/>
              </a:rPr>
              <a:t>Q&amp;A</a:t>
            </a:r>
          </a:p>
        </p:txBody>
      </p:sp>
    </p:spTree>
    <p:extLst>
      <p:ext uri="{BB962C8B-B14F-4D97-AF65-F5344CB8AC3E}">
        <p14:creationId xmlns:p14="http://schemas.microsoft.com/office/powerpoint/2010/main" val="7246895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6D193E-EB98-51E7-1A4A-D586CEACA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3BEB1-0DA5-B159-CB33-A97AF5AD293A}"/>
              </a:ext>
            </a:extLst>
          </p:cNvPr>
          <p:cNvSpPr>
            <a:spLocks noGrp="1"/>
          </p:cNvSpPr>
          <p:nvPr>
            <p:ph type="title"/>
          </p:nvPr>
        </p:nvSpPr>
        <p:spPr>
          <a:xfrm>
            <a:off x="770171" y="478491"/>
            <a:ext cx="9905998" cy="1905000"/>
          </a:xfrm>
        </p:spPr>
        <p:txBody>
          <a:bodyPr>
            <a:normAutofit/>
          </a:bodyPr>
          <a:lstStyle/>
          <a:p>
            <a:pPr algn="ctr"/>
            <a:r>
              <a:rPr lang="en-US" dirty="0"/>
              <a:t>References</a:t>
            </a:r>
          </a:p>
        </p:txBody>
      </p:sp>
      <p:sp>
        <p:nvSpPr>
          <p:cNvPr id="7" name="Content Placeholder 6">
            <a:extLst>
              <a:ext uri="{FF2B5EF4-FFF2-40B4-BE49-F238E27FC236}">
                <a16:creationId xmlns:a16="http://schemas.microsoft.com/office/drawing/2014/main" id="{66052395-748D-554D-C512-D88014F6D676}"/>
              </a:ext>
            </a:extLst>
          </p:cNvPr>
          <p:cNvSpPr>
            <a:spLocks noGrp="1"/>
          </p:cNvSpPr>
          <p:nvPr>
            <p:ph idx="1"/>
          </p:nvPr>
        </p:nvSpPr>
        <p:spPr>
          <a:xfrm>
            <a:off x="770171" y="2383491"/>
            <a:ext cx="10861535" cy="3919819"/>
          </a:xfrm>
        </p:spPr>
        <p:txBody>
          <a:bodyPr>
            <a:normAutofit/>
          </a:bodyPr>
          <a:lstStyle/>
          <a:p>
            <a:r>
              <a:rPr lang="en-US" sz="1800" dirty="0"/>
              <a:t>[1] https://</a:t>
            </a:r>
            <a:r>
              <a:rPr lang="en-US" sz="1800" dirty="0" err="1"/>
              <a:t>dirkjanm.io</a:t>
            </a:r>
            <a:r>
              <a:rPr lang="en-US" sz="1800" dirty="0"/>
              <a:t>/azure-ad-privilege-escalation-application-admin/</a:t>
            </a:r>
          </a:p>
          <a:p>
            <a:r>
              <a:rPr lang="en-US" sz="1800" dirty="0"/>
              <a:t>[2] https://</a:t>
            </a:r>
            <a:r>
              <a:rPr lang="en-US" sz="1800" dirty="0" err="1"/>
              <a:t>www.secureworks.com</a:t>
            </a:r>
            <a:r>
              <a:rPr lang="en-US" sz="1800" dirty="0"/>
              <a:t>/research/abusing-azure-application-credentials-to-attack-supply-chains</a:t>
            </a:r>
          </a:p>
          <a:p>
            <a:r>
              <a:rPr lang="en-US" sz="1800" dirty="0"/>
              <a:t>[3] https://</a:t>
            </a:r>
            <a:r>
              <a:rPr lang="en-US" sz="1800" dirty="0" err="1"/>
              <a:t>posts.specterops.io</a:t>
            </a:r>
            <a:r>
              <a:rPr lang="en-US" sz="1800" dirty="0"/>
              <a:t>/azure-privilege-escalation-via-service-principal-abuse-210ae2be2a5</a:t>
            </a:r>
          </a:p>
          <a:p>
            <a:r>
              <a:rPr lang="en-US" sz="1800" dirty="0"/>
              <a:t>[4] https://</a:t>
            </a:r>
            <a:r>
              <a:rPr lang="en-US" sz="1800" dirty="0" err="1"/>
              <a:t>posts.specterops.io</a:t>
            </a:r>
            <a:r>
              <a:rPr lang="en-US" sz="1800" dirty="0"/>
              <a:t>/azure-privilege-escalation-via-azure-api-permissions-abuse-74aee1006f48</a:t>
            </a:r>
          </a:p>
          <a:p>
            <a:r>
              <a:rPr lang="en-US" sz="1800" dirty="0"/>
              <a:t>[5] https://</a:t>
            </a:r>
            <a:r>
              <a:rPr lang="en-US" sz="1800" dirty="0" err="1"/>
              <a:t>redfoxsec.com</a:t>
            </a:r>
            <a:r>
              <a:rPr lang="en-US" sz="1800" dirty="0"/>
              <a:t>/blog/azure-privilege-escalation-via-service-principal/</a:t>
            </a:r>
          </a:p>
          <a:p>
            <a:r>
              <a:rPr lang="en-US" sz="1800" dirty="0"/>
              <a:t>[6] https://</a:t>
            </a:r>
            <a:r>
              <a:rPr lang="en-US" sz="1800" dirty="0" err="1"/>
              <a:t>dirkjanm.io</a:t>
            </a:r>
            <a:r>
              <a:rPr lang="en-US" sz="1800" dirty="0"/>
              <a:t>/persisting-with-federated-credentials-entra-apps-managed-identities/</a:t>
            </a:r>
          </a:p>
          <a:p>
            <a:r>
              <a:rPr lang="en-US" sz="1800" dirty="0"/>
              <a:t>[7] https://</a:t>
            </a:r>
            <a:r>
              <a:rPr lang="en-US" sz="1800" dirty="0" err="1"/>
              <a:t>cloud.google.com</a:t>
            </a:r>
            <a:r>
              <a:rPr lang="en-US" sz="1800" dirty="0"/>
              <a:t>/blog/topics/threat-intelligence/abusing-</a:t>
            </a:r>
            <a:r>
              <a:rPr lang="en-US" sz="1800" dirty="0" err="1"/>
              <a:t>intune</a:t>
            </a:r>
            <a:r>
              <a:rPr lang="en-US" sz="1800" dirty="0"/>
              <a:t>-permissions-</a:t>
            </a:r>
            <a:r>
              <a:rPr lang="en-US" sz="1800" dirty="0" err="1"/>
              <a:t>entra</a:t>
            </a:r>
            <a:r>
              <a:rPr lang="en-US" sz="1800" dirty="0"/>
              <a:t>-id-environments</a:t>
            </a:r>
          </a:p>
        </p:txBody>
      </p:sp>
    </p:spTree>
    <p:extLst>
      <p:ext uri="{BB962C8B-B14F-4D97-AF65-F5344CB8AC3E}">
        <p14:creationId xmlns:p14="http://schemas.microsoft.com/office/powerpoint/2010/main" val="9060779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Mesh</Template>
  <TotalTime>3162</TotalTime>
  <Words>1762</Words>
  <Application>Microsoft Macintosh PowerPoint</Application>
  <PresentationFormat>Widescreen</PresentationFormat>
  <Paragraphs>267</Paragraphs>
  <Slides>91</Slides>
  <Notes>14</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Aptos</vt:lpstr>
      <vt:lpstr>Arial</vt:lpstr>
      <vt:lpstr>Century Gothic</vt:lpstr>
      <vt:lpstr>Consolas</vt:lpstr>
      <vt:lpstr>Wingdings</vt:lpstr>
      <vt:lpstr>Mesh</vt:lpstr>
      <vt:lpstr>May the Least Privilege Be With You: Exposing the Dark Side of Azure Service Principal Permissions</vt:lpstr>
      <vt:lpstr>Disclaimer</vt:lpstr>
      <vt:lpstr>$WHOAMI</vt:lpstr>
      <vt:lpstr>$WHOAMI</vt:lpstr>
      <vt:lpstr>Table of Contents</vt:lpstr>
      <vt:lpstr>Existing Landscape</vt:lpstr>
      <vt:lpstr>Existing Landscape</vt:lpstr>
      <vt:lpstr>Existing Landscape</vt:lpstr>
      <vt:lpstr>Existing Landscape</vt:lpstr>
      <vt:lpstr>Existing Landscape</vt:lpstr>
      <vt:lpstr>Existing Landscape</vt:lpstr>
      <vt:lpstr>Existing Landscape</vt:lpstr>
      <vt:lpstr>PowerPoint Presentation</vt:lpstr>
      <vt:lpstr>To Olympus and Beyond the Clouds</vt:lpstr>
      <vt:lpstr>To Olympus and Beyond the Clouds</vt:lpstr>
      <vt:lpstr>To Olympus and Beyond the Clouds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FROM APP Owner TO AZURE FULL ACCESS</vt:lpstr>
      <vt:lpstr>Leveraging SERVICE PRINCIPAL TO Access o365 mailbox </vt:lpstr>
      <vt:lpstr>Leveraging SERVICE PRINCIPAL TO Access o365 mailbox </vt:lpstr>
      <vt:lpstr>Leveraging SERVICE PRINCIPAL TO Access o365 mailbox </vt:lpstr>
      <vt:lpstr>Leveraging SERVICE PRINCIPAL TO Access o365 mailbox </vt:lpstr>
      <vt:lpstr>Leveraging SERVICE PRINCIPAL TO Access o365 mailbox </vt:lpstr>
      <vt:lpstr>Leveraging SERVICE PRINCIPAL TO Access o365 mailbox </vt:lpstr>
      <vt:lpstr>Leveraging SERVICE PRINCIPAL TO Access o365 mailbox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CODE EXECUTION via INTUNE LOB APPs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Abusing Azure DevOps Admin to compromise Privileged Service Principal  </vt:lpstr>
      <vt:lpstr>Community Toys for Girlz &amp;&amp; Boyz</vt:lpstr>
      <vt:lpstr>Community Toys for Girlz &amp;&amp; Boyz</vt:lpstr>
      <vt:lpstr>Community Toys for Girlz &amp;&amp; Boyz</vt:lpstr>
      <vt:lpstr>DETECTIONS &amp; remediation</vt:lpstr>
      <vt:lpstr>DETECTIONS &amp; remediation</vt:lpstr>
      <vt:lpstr>DETECTIONS &amp; remediation</vt:lpstr>
      <vt:lpstr>DETECTIONS &amp; remediation</vt:lpstr>
      <vt:lpstr>DETECTIONS &amp; remediation</vt:lpstr>
      <vt:lpstr>DETECTIONS &amp; remediation</vt:lpstr>
      <vt:lpstr>Q&amp;A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Nikos Vourdas1</dc:creator>
  <cp:lastModifiedBy>Nikos Vourdas1</cp:lastModifiedBy>
  <cp:revision>54</cp:revision>
  <dcterms:created xsi:type="dcterms:W3CDTF">2025-07-24T04:27:42Z</dcterms:created>
  <dcterms:modified xsi:type="dcterms:W3CDTF">2025-08-08T21:38:36Z</dcterms:modified>
</cp:coreProperties>
</file>